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91" r:id="rId20"/>
    <p:sldId id="274" r:id="rId21"/>
    <p:sldId id="275" r:id="rId22"/>
    <p:sldId id="292" r:id="rId23"/>
    <p:sldId id="276" r:id="rId24"/>
    <p:sldId id="277" r:id="rId25"/>
    <p:sldId id="293" r:id="rId26"/>
    <p:sldId id="278" r:id="rId27"/>
    <p:sldId id="294" r:id="rId28"/>
    <p:sldId id="279" r:id="rId29"/>
    <p:sldId id="280" r:id="rId30"/>
    <p:sldId id="281" r:id="rId31"/>
    <p:sldId id="282" r:id="rId32"/>
    <p:sldId id="283" r:id="rId33"/>
    <p:sldId id="284" r:id="rId34"/>
    <p:sldId id="285" r:id="rId35"/>
    <p:sldId id="286" r:id="rId36"/>
    <p:sldId id="287" r:id="rId37"/>
    <p:sldId id="288" r:id="rId38"/>
    <p:sldId id="289" r:id="rId39"/>
    <p:sldId id="295" r:id="rId40"/>
    <p:sldId id="297" r:id="rId41"/>
    <p:sldId id="296" r:id="rId42"/>
    <p:sldId id="298" r:id="rId43"/>
    <p:sldId id="299" r:id="rId44"/>
    <p:sldId id="290" r:id="rId45"/>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chemeClr val="accent2"/>
              </a:solidFill>
              <a:prstDash val="solid"/>
              <a:round/>
            </a:ln>
          </a:left>
          <a:right>
            <a:ln w="12700" cap="flat">
              <a:solidFill>
                <a:schemeClr val="accent2"/>
              </a:solidFill>
              <a:prstDash val="solid"/>
              <a:round/>
            </a:ln>
          </a:right>
          <a:top>
            <a:ln w="12700" cap="flat">
              <a:solidFill>
                <a:schemeClr val="accent2"/>
              </a:solidFill>
              <a:prstDash val="solid"/>
              <a:round/>
            </a:ln>
          </a:top>
          <a:bottom>
            <a:ln w="12700" cap="flat">
              <a:solidFill>
                <a:schemeClr val="accent2"/>
              </a:solidFill>
              <a:prstDash val="solid"/>
              <a:round/>
            </a:ln>
          </a:bottom>
          <a:insideH>
            <a:ln w="12700" cap="flat">
              <a:solidFill>
                <a:schemeClr val="accent2"/>
              </a:solidFill>
              <a:prstDash val="solid"/>
              <a:round/>
            </a:ln>
          </a:insideH>
          <a:insideV>
            <a:ln w="12700" cap="flat">
              <a:solidFill>
                <a:schemeClr val="accent2"/>
              </a:solidFill>
              <a:prstDash val="solid"/>
              <a:round/>
            </a:ln>
          </a:insideV>
        </a:tcBdr>
        <a:fill>
          <a:solidFill>
            <a:srgbClr val="D5D5EA"/>
          </a:solidFill>
        </a:fill>
      </a:tcStyle>
    </a:wholeTbl>
    <a:band2H>
      <a:tcTxStyle/>
      <a:tcStyle>
        <a:tcBdr/>
        <a:fill>
          <a:solidFill>
            <a:srgbClr val="ECECF5"/>
          </a:solidFill>
        </a:fill>
      </a:tcStyle>
    </a:band2H>
    <a:firstCol>
      <a:tcTxStyle b="on" i="off">
        <a:fontRef idx="minor">
          <a:srgbClr val="000000"/>
        </a:fontRef>
        <a:srgbClr val="000000"/>
      </a:tcTxStyle>
      <a:tcStyle>
        <a:tcBdr>
          <a:left>
            <a:ln w="12700" cap="flat">
              <a:solidFill>
                <a:schemeClr val="accent2"/>
              </a:solidFill>
              <a:prstDash val="solid"/>
              <a:round/>
            </a:ln>
          </a:left>
          <a:right>
            <a:ln w="12700" cap="flat">
              <a:solidFill>
                <a:schemeClr val="accent2"/>
              </a:solidFill>
              <a:prstDash val="solid"/>
              <a:round/>
            </a:ln>
          </a:right>
          <a:top>
            <a:ln w="12700" cap="flat">
              <a:solidFill>
                <a:schemeClr val="accent2"/>
              </a:solidFill>
              <a:prstDash val="solid"/>
              <a:round/>
            </a:ln>
          </a:top>
          <a:bottom>
            <a:ln w="12700" cap="flat">
              <a:solidFill>
                <a:schemeClr val="accent2"/>
              </a:solidFill>
              <a:prstDash val="solid"/>
              <a:round/>
            </a:ln>
          </a:bottom>
          <a:insideH>
            <a:ln w="12700" cap="flat">
              <a:solidFill>
                <a:schemeClr val="accent2"/>
              </a:solidFill>
              <a:prstDash val="solid"/>
              <a:round/>
            </a:ln>
          </a:insideH>
          <a:insideV>
            <a:ln w="12700" cap="flat">
              <a:solidFill>
                <a:schemeClr val="accent2"/>
              </a:solidFill>
              <a:prstDash val="solid"/>
              <a:round/>
            </a:ln>
          </a:insideV>
        </a:tcBdr>
        <a:fill>
          <a:solidFill>
            <a:srgbClr val="D5D5EA"/>
          </a:solidFill>
        </a:fill>
      </a:tcStyle>
    </a:firstCol>
    <a:lastRow>
      <a:tcTxStyle b="on" i="off">
        <a:fontRef idx="minor">
          <a:srgbClr val="000000"/>
        </a:fontRef>
        <a:srgbClr val="000000"/>
      </a:tcTxStyle>
      <a:tcStyle>
        <a:tcBdr>
          <a:left>
            <a:ln w="12700" cap="flat">
              <a:solidFill>
                <a:schemeClr val="accent2"/>
              </a:solidFill>
              <a:prstDash val="solid"/>
              <a:round/>
            </a:ln>
          </a:left>
          <a:right>
            <a:ln w="12700" cap="flat">
              <a:solidFill>
                <a:schemeClr val="accent2"/>
              </a:solidFill>
              <a:prstDash val="solid"/>
              <a:round/>
            </a:ln>
          </a:right>
          <a:top>
            <a:ln w="25400" cap="flat">
              <a:solidFill>
                <a:schemeClr val="accent2"/>
              </a:solidFill>
              <a:prstDash val="solid"/>
              <a:round/>
            </a:ln>
          </a:top>
          <a:bottom>
            <a:ln w="12700" cap="flat">
              <a:solidFill>
                <a:schemeClr val="accent2"/>
              </a:solidFill>
              <a:prstDash val="solid"/>
              <a:round/>
            </a:ln>
          </a:bottom>
          <a:insideH>
            <a:ln w="12700" cap="flat">
              <a:solidFill>
                <a:schemeClr val="accent2"/>
              </a:solidFill>
              <a:prstDash val="solid"/>
              <a:round/>
            </a:ln>
          </a:insideH>
          <a:insideV>
            <a:ln w="12700" cap="flat">
              <a:solidFill>
                <a:schemeClr val="accent2"/>
              </a:solidFill>
              <a:prstDash val="solid"/>
              <a:round/>
            </a:ln>
          </a:insideV>
        </a:tcBdr>
        <a:fill>
          <a:solidFill>
            <a:srgbClr val="ECECF5"/>
          </a:solidFill>
        </a:fill>
      </a:tcStyle>
    </a:lastRow>
    <a:firstRow>
      <a:tcTxStyle b="on" i="off">
        <a:fontRef idx="minor">
          <a:srgbClr val="000000"/>
        </a:fontRef>
        <a:srgbClr val="000000"/>
      </a:tcTxStyle>
      <a:tcStyle>
        <a:tcBdr>
          <a:left>
            <a:ln w="12700" cap="flat">
              <a:solidFill>
                <a:schemeClr val="accent2"/>
              </a:solidFill>
              <a:prstDash val="solid"/>
              <a:round/>
            </a:ln>
          </a:left>
          <a:right>
            <a:ln w="12700" cap="flat">
              <a:solidFill>
                <a:schemeClr val="accent2"/>
              </a:solidFill>
              <a:prstDash val="solid"/>
              <a:round/>
            </a:ln>
          </a:right>
          <a:top>
            <a:ln w="12700" cap="flat">
              <a:solidFill>
                <a:schemeClr val="accent2"/>
              </a:solidFill>
              <a:prstDash val="solid"/>
              <a:round/>
            </a:ln>
          </a:top>
          <a:bottom>
            <a:ln w="12700" cap="flat">
              <a:solidFill>
                <a:schemeClr val="accent2"/>
              </a:solidFill>
              <a:prstDash val="solid"/>
              <a:round/>
            </a:ln>
          </a:bottom>
          <a:insideH>
            <a:ln w="12700" cap="flat">
              <a:solidFill>
                <a:schemeClr val="accent2"/>
              </a:solidFill>
              <a:prstDash val="solid"/>
              <a:round/>
            </a:ln>
          </a:insideH>
          <a:insideV>
            <a:ln w="12700" cap="flat">
              <a:solidFill>
                <a:schemeClr val="accent2"/>
              </a:solidFill>
              <a:prstDash val="solid"/>
              <a:round/>
            </a:ln>
          </a:insideV>
        </a:tcBdr>
        <a:fill>
          <a:solidFill>
            <a:srgbClr val="ECECF5"/>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wholeTbl>
    <a:band2H>
      <a:tcTxStyle/>
      <a:tcStyle>
        <a:tcBdr/>
        <a:fill>
          <a:solidFill>
            <a:schemeClr val="accent3">
              <a:lumOff val="44000"/>
            </a:schemeClr>
          </a:solidFill>
        </a:fill>
      </a:tcStyle>
    </a:band2H>
    <a:firstCo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Col>
    <a:lastRow>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EEE7283C-3CF3-47DC-8721-378D4A62B228}"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7F3F4"/>
          </a:solidFill>
        </a:fill>
      </a:tcStyle>
    </a:wholeTbl>
    <a:band2H>
      <a:tcTxStyle/>
      <a:tcStyle>
        <a:tcBdr/>
        <a:fill>
          <a:solidFill>
            <a:srgbClr val="F3F9FA"/>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F821DB8-F4EB-4A41-A1BA-3FCAFE7338EE}"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a:tcStyle>
        <a:tcBdr/>
        <a:fill>
          <a:solidFill>
            <a:schemeClr val="accent3">
              <a:lumOff val="44000"/>
            </a:schemeClr>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33BA23B1-9221-436E-865A-0063620EA4FD}"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CCCD9"/>
          </a:solidFill>
        </a:fill>
      </a:tcStyle>
    </a:wholeTbl>
    <a:band2H>
      <a:tcTxStyle/>
      <a:tcStyle>
        <a:tcBdr/>
        <a:fill>
          <a:solidFill>
            <a:srgbClr val="E7E7ED"/>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2708684C-4D16-4618-839F-0558EEFCDFE6}"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chemeClr val="accent3">
              <a:lumOff val="44000"/>
            </a:schemeClr>
          </a:solidFill>
        </a:fill>
      </a:tcStyle>
    </a:band2H>
    <a:firstCol>
      <a:tcTxStyle b="on" i="off">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ff">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6588"/>
    <p:restoredTop sz="94683"/>
  </p:normalViewPr>
  <p:slideViewPr>
    <p:cSldViewPr snapToGrid="0" snapToObjects="1">
      <p:cViewPr>
        <p:scale>
          <a:sx n="100" d="100"/>
          <a:sy n="100" d="100"/>
        </p:scale>
        <p:origin x="296" y="-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2" name="Shape 82"/>
          <p:cNvSpPr>
            <a:spLocks noGrp="1" noRot="1" noChangeAspect="1"/>
          </p:cNvSpPr>
          <p:nvPr>
            <p:ph type="sldImg"/>
          </p:nvPr>
        </p:nvSpPr>
        <p:spPr>
          <a:xfrm>
            <a:off x="1143000" y="685800"/>
            <a:ext cx="4572000" cy="3429000"/>
          </a:xfrm>
          <a:prstGeom prst="rect">
            <a:avLst/>
          </a:prstGeom>
        </p:spPr>
        <p:txBody>
          <a:bodyPr/>
          <a:lstStyle/>
          <a:p>
            <a:endParaRPr/>
          </a:p>
        </p:txBody>
      </p:sp>
      <p:sp>
        <p:nvSpPr>
          <p:cNvPr id="83" name="Shape 8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a:defRPr>
    </a:lvl1pPr>
    <a:lvl2pPr indent="228600" latinLnBrk="0">
      <a:defRPr sz="1200">
        <a:latin typeface="+mn-lt"/>
        <a:ea typeface="+mn-ea"/>
        <a:cs typeface="+mn-cs"/>
        <a:sym typeface="Arial"/>
      </a:defRPr>
    </a:lvl2pPr>
    <a:lvl3pPr indent="457200" latinLnBrk="0">
      <a:defRPr sz="1200">
        <a:latin typeface="+mn-lt"/>
        <a:ea typeface="+mn-ea"/>
        <a:cs typeface="+mn-cs"/>
        <a:sym typeface="Arial"/>
      </a:defRPr>
    </a:lvl3pPr>
    <a:lvl4pPr indent="685800" latinLnBrk="0">
      <a:defRPr sz="1200">
        <a:latin typeface="+mn-lt"/>
        <a:ea typeface="+mn-ea"/>
        <a:cs typeface="+mn-cs"/>
        <a:sym typeface="Arial"/>
      </a:defRPr>
    </a:lvl4pPr>
    <a:lvl5pPr indent="914400" latinLnBrk="0">
      <a:defRPr sz="1200">
        <a:latin typeface="+mn-lt"/>
        <a:ea typeface="+mn-ea"/>
        <a:cs typeface="+mn-cs"/>
        <a:sym typeface="Arial"/>
      </a:defRPr>
    </a:lvl5pPr>
    <a:lvl6pPr indent="1143000" latinLnBrk="0">
      <a:defRPr sz="1200">
        <a:latin typeface="+mn-lt"/>
        <a:ea typeface="+mn-ea"/>
        <a:cs typeface="+mn-cs"/>
        <a:sym typeface="Arial"/>
      </a:defRPr>
    </a:lvl6pPr>
    <a:lvl7pPr indent="1371600" latinLnBrk="0">
      <a:defRPr sz="1200">
        <a:latin typeface="+mn-lt"/>
        <a:ea typeface="+mn-ea"/>
        <a:cs typeface="+mn-cs"/>
        <a:sym typeface="Arial"/>
      </a:defRPr>
    </a:lvl7pPr>
    <a:lvl8pPr indent="1600200" latinLnBrk="0">
      <a:defRPr sz="1200">
        <a:latin typeface="+mn-lt"/>
        <a:ea typeface="+mn-ea"/>
        <a:cs typeface="+mn-cs"/>
        <a:sym typeface="Arial"/>
      </a:defRPr>
    </a:lvl8pPr>
    <a:lvl9pPr indent="1828800" latinLnBrk="0">
      <a:defRPr sz="1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Shape 93"/>
          <p:cNvSpPr>
            <a:spLocks noGrp="1" noRot="1" noChangeAspect="1"/>
          </p:cNvSpPr>
          <p:nvPr>
            <p:ph type="sldImg"/>
          </p:nvPr>
        </p:nvSpPr>
        <p:spPr>
          <a:prstGeom prst="rect">
            <a:avLst/>
          </a:prstGeom>
        </p:spPr>
        <p:txBody>
          <a:bodyPr/>
          <a:lstStyle/>
          <a:p>
            <a:endParaRPr/>
          </a:p>
        </p:txBody>
      </p:sp>
      <p:sp>
        <p:nvSpPr>
          <p:cNvPr id="94" name="Shape 94"/>
          <p:cNvSpPr>
            <a:spLocks noGrp="1"/>
          </p:cNvSpPr>
          <p:nvPr>
            <p:ph type="body" sz="quarter" idx="1"/>
          </p:nvPr>
        </p:nvSpPr>
        <p:spPr>
          <a:prstGeom prst="rect">
            <a:avLst/>
          </a:prstGeom>
        </p:spPr>
        <p:txBody>
          <a:bodyPr/>
          <a:lstStyle/>
          <a:p>
            <a:r>
              <a:t>What does this data growth imply? It implies that finding useful information is equal to….</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hape 175"/>
          <p:cNvSpPr>
            <a:spLocks noGrp="1" noRot="1" noChangeAspect="1"/>
          </p:cNvSpPr>
          <p:nvPr>
            <p:ph type="sldImg"/>
          </p:nvPr>
        </p:nvSpPr>
        <p:spPr>
          <a:prstGeom prst="rect">
            <a:avLst/>
          </a:prstGeom>
        </p:spPr>
        <p:txBody>
          <a:bodyPr/>
          <a:lstStyle/>
          <a:p>
            <a:endParaRPr/>
          </a:p>
        </p:txBody>
      </p:sp>
      <p:sp>
        <p:nvSpPr>
          <p:cNvPr id="176" name="Shape 17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Shape 185"/>
          <p:cNvSpPr>
            <a:spLocks noGrp="1" noRot="1" noChangeAspect="1"/>
          </p:cNvSpPr>
          <p:nvPr>
            <p:ph type="sldImg"/>
          </p:nvPr>
        </p:nvSpPr>
        <p:spPr>
          <a:prstGeom prst="rect">
            <a:avLst/>
          </a:prstGeom>
        </p:spPr>
        <p:txBody>
          <a:bodyPr/>
          <a:lstStyle/>
          <a:p>
            <a:endParaRPr/>
          </a:p>
        </p:txBody>
      </p:sp>
      <p:sp>
        <p:nvSpPr>
          <p:cNvPr id="186" name="Shape 18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noRot="1" noChangeAspect="1"/>
          </p:cNvSpPr>
          <p:nvPr>
            <p:ph type="sldImg"/>
          </p:nvPr>
        </p:nvSpPr>
        <p:spPr>
          <a:prstGeom prst="rect">
            <a:avLst/>
          </a:prstGeom>
        </p:spPr>
        <p:txBody>
          <a:bodyPr/>
          <a:lstStyle/>
          <a:p>
            <a:endParaRPr/>
          </a:p>
        </p:txBody>
      </p:sp>
      <p:sp>
        <p:nvSpPr>
          <p:cNvPr id="195" name="Shape 195"/>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Shape 211"/>
          <p:cNvSpPr>
            <a:spLocks noGrp="1" noRot="1" noChangeAspect="1"/>
          </p:cNvSpPr>
          <p:nvPr>
            <p:ph type="sldImg"/>
          </p:nvPr>
        </p:nvSpPr>
        <p:spPr>
          <a:prstGeom prst="rect">
            <a:avLst/>
          </a:prstGeom>
        </p:spPr>
        <p:txBody>
          <a:bodyPr/>
          <a:lstStyle/>
          <a:p>
            <a:endParaRPr/>
          </a:p>
        </p:txBody>
      </p:sp>
      <p:sp>
        <p:nvSpPr>
          <p:cNvPr id="212" name="Shape 212"/>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Shape 224"/>
          <p:cNvSpPr>
            <a:spLocks noGrp="1" noRot="1" noChangeAspect="1"/>
          </p:cNvSpPr>
          <p:nvPr>
            <p:ph type="sldImg"/>
          </p:nvPr>
        </p:nvSpPr>
        <p:spPr>
          <a:prstGeom prst="rect">
            <a:avLst/>
          </a:prstGeom>
        </p:spPr>
        <p:txBody>
          <a:bodyPr/>
          <a:lstStyle/>
          <a:p>
            <a:endParaRPr/>
          </a:p>
        </p:txBody>
      </p:sp>
      <p:sp>
        <p:nvSpPr>
          <p:cNvPr id="225" name="Shape 225"/>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a:spLocks noGrp="1" noRot="1" noChangeAspect="1"/>
          </p:cNvSpPr>
          <p:nvPr>
            <p:ph type="sldImg"/>
          </p:nvPr>
        </p:nvSpPr>
        <p:spPr>
          <a:prstGeom prst="rect">
            <a:avLst/>
          </a:prstGeom>
        </p:spPr>
        <p:txBody>
          <a:bodyPr/>
          <a:lstStyle/>
          <a:p>
            <a:endParaRPr/>
          </a:p>
        </p:txBody>
      </p:sp>
      <p:sp>
        <p:nvSpPr>
          <p:cNvPr id="233" name="Shape 233"/>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a:spLocks noGrp="1" noRot="1" noChangeAspect="1"/>
          </p:cNvSpPr>
          <p:nvPr>
            <p:ph type="sldImg"/>
          </p:nvPr>
        </p:nvSpPr>
        <p:spPr>
          <a:prstGeom prst="rect">
            <a:avLst/>
          </a:prstGeom>
        </p:spPr>
        <p:txBody>
          <a:bodyPr/>
          <a:lstStyle/>
          <a:p>
            <a:endParaRPr/>
          </a:p>
        </p:txBody>
      </p:sp>
      <p:sp>
        <p:nvSpPr>
          <p:cNvPr id="233" name="Shape 233"/>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extLst>
      <p:ext uri="{BB962C8B-B14F-4D97-AF65-F5344CB8AC3E}">
        <p14:creationId xmlns:p14="http://schemas.microsoft.com/office/powerpoint/2010/main" val="33304476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Shape 239"/>
          <p:cNvSpPr>
            <a:spLocks noGrp="1" noRot="1" noChangeAspect="1"/>
          </p:cNvSpPr>
          <p:nvPr>
            <p:ph type="sldImg"/>
          </p:nvPr>
        </p:nvSpPr>
        <p:spPr>
          <a:prstGeom prst="rect">
            <a:avLst/>
          </a:prstGeom>
        </p:spPr>
        <p:txBody>
          <a:bodyPr/>
          <a:lstStyle/>
          <a:p>
            <a:endParaRPr/>
          </a:p>
        </p:txBody>
      </p:sp>
      <p:sp>
        <p:nvSpPr>
          <p:cNvPr id="240" name="Shape 240"/>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Shape 247"/>
          <p:cNvSpPr>
            <a:spLocks noGrp="1" noRot="1" noChangeAspect="1"/>
          </p:cNvSpPr>
          <p:nvPr>
            <p:ph type="sldImg"/>
          </p:nvPr>
        </p:nvSpPr>
        <p:spPr>
          <a:prstGeom prst="rect">
            <a:avLst/>
          </a:prstGeom>
        </p:spPr>
        <p:txBody>
          <a:bodyPr/>
          <a:lstStyle/>
          <a:p>
            <a:endParaRPr/>
          </a:p>
        </p:txBody>
      </p:sp>
      <p:sp>
        <p:nvSpPr>
          <p:cNvPr id="248" name="Shape 248"/>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noRot="1" noChangeAspect="1"/>
          </p:cNvSpPr>
          <p:nvPr>
            <p:ph type="sldImg"/>
          </p:nvPr>
        </p:nvSpPr>
        <p:spPr>
          <a:prstGeom prst="rect">
            <a:avLst/>
          </a:prstGeom>
        </p:spPr>
        <p:txBody>
          <a:bodyPr/>
          <a:lstStyle/>
          <a:p>
            <a:endParaRPr/>
          </a:p>
        </p:txBody>
      </p:sp>
      <p:sp>
        <p:nvSpPr>
          <p:cNvPr id="256" name="Shape 25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extLst>
      <p:ext uri="{BB962C8B-B14F-4D97-AF65-F5344CB8AC3E}">
        <p14:creationId xmlns:p14="http://schemas.microsoft.com/office/powerpoint/2010/main" val="938960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Shape 255"/>
          <p:cNvSpPr>
            <a:spLocks noGrp="1" noRot="1" noChangeAspect="1"/>
          </p:cNvSpPr>
          <p:nvPr>
            <p:ph type="sldImg"/>
          </p:nvPr>
        </p:nvSpPr>
        <p:spPr>
          <a:prstGeom prst="rect">
            <a:avLst/>
          </a:prstGeom>
        </p:spPr>
        <p:txBody>
          <a:bodyPr/>
          <a:lstStyle/>
          <a:p>
            <a:endParaRPr/>
          </a:p>
        </p:txBody>
      </p:sp>
      <p:sp>
        <p:nvSpPr>
          <p:cNvPr id="256" name="Shape 25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Shape 263"/>
          <p:cNvSpPr>
            <a:spLocks noGrp="1" noRot="1" noChangeAspect="1"/>
          </p:cNvSpPr>
          <p:nvPr>
            <p:ph type="sldImg"/>
          </p:nvPr>
        </p:nvSpPr>
        <p:spPr>
          <a:prstGeom prst="rect">
            <a:avLst/>
          </a:prstGeom>
        </p:spPr>
        <p:txBody>
          <a:bodyPr/>
          <a:lstStyle/>
          <a:p>
            <a:endParaRPr/>
          </a:p>
        </p:txBody>
      </p:sp>
      <p:sp>
        <p:nvSpPr>
          <p:cNvPr id="264" name="Shape 264"/>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Shape 263"/>
          <p:cNvSpPr>
            <a:spLocks noGrp="1" noRot="1" noChangeAspect="1"/>
          </p:cNvSpPr>
          <p:nvPr>
            <p:ph type="sldImg"/>
          </p:nvPr>
        </p:nvSpPr>
        <p:spPr>
          <a:prstGeom prst="rect">
            <a:avLst/>
          </a:prstGeom>
        </p:spPr>
        <p:txBody>
          <a:bodyPr/>
          <a:lstStyle/>
          <a:p>
            <a:endParaRPr/>
          </a:p>
        </p:txBody>
      </p:sp>
      <p:sp>
        <p:nvSpPr>
          <p:cNvPr id="264" name="Shape 264"/>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extLst>
      <p:ext uri="{BB962C8B-B14F-4D97-AF65-F5344CB8AC3E}">
        <p14:creationId xmlns:p14="http://schemas.microsoft.com/office/powerpoint/2010/main" val="34983179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extLst>
      <p:ext uri="{BB962C8B-B14F-4D97-AF65-F5344CB8AC3E}">
        <p14:creationId xmlns:p14="http://schemas.microsoft.com/office/powerpoint/2010/main" val="14165237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Shape 284"/>
          <p:cNvSpPr>
            <a:spLocks noGrp="1" noRot="1" noChangeAspect="1"/>
          </p:cNvSpPr>
          <p:nvPr>
            <p:ph type="sldImg"/>
          </p:nvPr>
        </p:nvSpPr>
        <p:spPr>
          <a:prstGeom prst="rect">
            <a:avLst/>
          </a:prstGeom>
        </p:spPr>
        <p:txBody>
          <a:bodyPr/>
          <a:lstStyle/>
          <a:p>
            <a:endParaRPr/>
          </a:p>
        </p:txBody>
      </p:sp>
      <p:sp>
        <p:nvSpPr>
          <p:cNvPr id="285" name="Shape 285"/>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Shape 291"/>
          <p:cNvSpPr>
            <a:spLocks noGrp="1" noRot="1" noChangeAspect="1"/>
          </p:cNvSpPr>
          <p:nvPr>
            <p:ph type="sldImg"/>
          </p:nvPr>
        </p:nvSpPr>
        <p:spPr>
          <a:prstGeom prst="rect">
            <a:avLst/>
          </a:prstGeom>
        </p:spPr>
        <p:txBody>
          <a:bodyPr/>
          <a:lstStyle/>
          <a:p>
            <a:endParaRPr/>
          </a:p>
        </p:txBody>
      </p:sp>
      <p:sp>
        <p:nvSpPr>
          <p:cNvPr id="292" name="Shape 292"/>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Shape 111"/>
          <p:cNvSpPr>
            <a:spLocks noGrp="1" noRot="1" noChangeAspect="1"/>
          </p:cNvSpPr>
          <p:nvPr>
            <p:ph type="sldImg"/>
          </p:nvPr>
        </p:nvSpPr>
        <p:spPr>
          <a:prstGeom prst="rect">
            <a:avLst/>
          </a:prstGeom>
        </p:spPr>
        <p:txBody>
          <a:bodyPr/>
          <a:lstStyle/>
          <a:p>
            <a:endParaRPr/>
          </a:p>
        </p:txBody>
      </p:sp>
      <p:sp>
        <p:nvSpPr>
          <p:cNvPr id="112" name="Shape 112"/>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Shape 298"/>
          <p:cNvSpPr>
            <a:spLocks noGrp="1" noRot="1" noChangeAspect="1"/>
          </p:cNvSpPr>
          <p:nvPr>
            <p:ph type="sldImg"/>
          </p:nvPr>
        </p:nvSpPr>
        <p:spPr>
          <a:prstGeom prst="rect">
            <a:avLst/>
          </a:prstGeom>
        </p:spPr>
        <p:txBody>
          <a:bodyPr/>
          <a:lstStyle/>
          <a:p>
            <a:endParaRPr/>
          </a:p>
        </p:txBody>
      </p:sp>
      <p:sp>
        <p:nvSpPr>
          <p:cNvPr id="299" name="Shape 299"/>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hape 305"/>
          <p:cNvSpPr>
            <a:spLocks noGrp="1" noRot="1" noChangeAspect="1"/>
          </p:cNvSpPr>
          <p:nvPr>
            <p:ph type="sldImg"/>
          </p:nvPr>
        </p:nvSpPr>
        <p:spPr>
          <a:prstGeom prst="rect">
            <a:avLst/>
          </a:prstGeom>
        </p:spPr>
        <p:txBody>
          <a:bodyPr/>
          <a:lstStyle/>
          <a:p>
            <a:endParaRPr/>
          </a:p>
        </p:txBody>
      </p:sp>
      <p:sp>
        <p:nvSpPr>
          <p:cNvPr id="306" name="Shape 30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Shape 313"/>
          <p:cNvSpPr>
            <a:spLocks noGrp="1" noRot="1" noChangeAspect="1"/>
          </p:cNvSpPr>
          <p:nvPr>
            <p:ph type="sldImg"/>
          </p:nvPr>
        </p:nvSpPr>
        <p:spPr>
          <a:prstGeom prst="rect">
            <a:avLst/>
          </a:prstGeom>
        </p:spPr>
        <p:txBody>
          <a:bodyPr/>
          <a:lstStyle/>
          <a:p>
            <a:endParaRPr/>
          </a:p>
        </p:txBody>
      </p:sp>
      <p:sp>
        <p:nvSpPr>
          <p:cNvPr id="314" name="Shape 314"/>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Shape 320"/>
          <p:cNvSpPr>
            <a:spLocks noGrp="1" noRot="1" noChangeAspect="1"/>
          </p:cNvSpPr>
          <p:nvPr>
            <p:ph type="sldImg"/>
          </p:nvPr>
        </p:nvSpPr>
        <p:spPr>
          <a:prstGeom prst="rect">
            <a:avLst/>
          </a:prstGeom>
        </p:spPr>
        <p:txBody>
          <a:bodyPr/>
          <a:lstStyle/>
          <a:p>
            <a:endParaRPr/>
          </a:p>
        </p:txBody>
      </p:sp>
      <p:sp>
        <p:nvSpPr>
          <p:cNvPr id="321" name="Shape 321"/>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Shape 327"/>
          <p:cNvSpPr>
            <a:spLocks noGrp="1" noRot="1" noChangeAspect="1"/>
          </p:cNvSpPr>
          <p:nvPr>
            <p:ph type="sldImg"/>
          </p:nvPr>
        </p:nvSpPr>
        <p:spPr>
          <a:prstGeom prst="rect">
            <a:avLst/>
          </a:prstGeom>
        </p:spPr>
        <p:txBody>
          <a:bodyPr/>
          <a:lstStyle/>
          <a:p>
            <a:endParaRPr/>
          </a:p>
        </p:txBody>
      </p:sp>
      <p:sp>
        <p:nvSpPr>
          <p:cNvPr id="328" name="Shape 328"/>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Shape 333"/>
          <p:cNvSpPr>
            <a:spLocks noGrp="1" noRot="1" noChangeAspect="1"/>
          </p:cNvSpPr>
          <p:nvPr>
            <p:ph type="sldImg"/>
          </p:nvPr>
        </p:nvSpPr>
        <p:spPr>
          <a:prstGeom prst="rect">
            <a:avLst/>
          </a:prstGeom>
        </p:spPr>
        <p:txBody>
          <a:bodyPr/>
          <a:lstStyle/>
          <a:p>
            <a:endParaRPr/>
          </a:p>
        </p:txBody>
      </p:sp>
      <p:sp>
        <p:nvSpPr>
          <p:cNvPr id="334" name="Shape 334"/>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Shape 339"/>
          <p:cNvSpPr>
            <a:spLocks noGrp="1" noRot="1" noChangeAspect="1"/>
          </p:cNvSpPr>
          <p:nvPr>
            <p:ph type="sldImg"/>
          </p:nvPr>
        </p:nvSpPr>
        <p:spPr>
          <a:prstGeom prst="rect">
            <a:avLst/>
          </a:prstGeom>
        </p:spPr>
        <p:txBody>
          <a:bodyPr/>
          <a:lstStyle/>
          <a:p>
            <a:endParaRPr/>
          </a:p>
        </p:txBody>
      </p:sp>
      <p:sp>
        <p:nvSpPr>
          <p:cNvPr id="340" name="Shape 340"/>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noRot="1" noChangeAspect="1"/>
          </p:cNvSpPr>
          <p:nvPr>
            <p:ph type="sldImg"/>
          </p:nvPr>
        </p:nvSpPr>
        <p:spPr>
          <a:prstGeom prst="rect">
            <a:avLst/>
          </a:prstGeom>
        </p:spPr>
        <p:txBody>
          <a:bodyPr/>
          <a:lstStyle/>
          <a:p>
            <a:endParaRPr/>
          </a:p>
        </p:txBody>
      </p:sp>
      <p:sp>
        <p:nvSpPr>
          <p:cNvPr id="346" name="Shape 34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noRot="1" noChangeAspect="1"/>
          </p:cNvSpPr>
          <p:nvPr>
            <p:ph type="sldImg"/>
          </p:nvPr>
        </p:nvSpPr>
        <p:spPr>
          <a:prstGeom prst="rect">
            <a:avLst/>
          </a:prstGeom>
        </p:spPr>
        <p:txBody>
          <a:bodyPr/>
          <a:lstStyle/>
          <a:p>
            <a:endParaRPr/>
          </a:p>
        </p:txBody>
      </p:sp>
      <p:sp>
        <p:nvSpPr>
          <p:cNvPr id="346" name="Shape 34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extLst>
      <p:ext uri="{BB962C8B-B14F-4D97-AF65-F5344CB8AC3E}">
        <p14:creationId xmlns:p14="http://schemas.microsoft.com/office/powerpoint/2010/main" val="41128306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noRot="1" noChangeAspect="1"/>
          </p:cNvSpPr>
          <p:nvPr>
            <p:ph type="sldImg"/>
          </p:nvPr>
        </p:nvSpPr>
        <p:spPr>
          <a:prstGeom prst="rect">
            <a:avLst/>
          </a:prstGeom>
        </p:spPr>
        <p:txBody>
          <a:bodyPr/>
          <a:lstStyle/>
          <a:p>
            <a:endParaRPr/>
          </a:p>
        </p:txBody>
      </p:sp>
      <p:sp>
        <p:nvSpPr>
          <p:cNvPr id="346" name="Shape 34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extLst>
      <p:ext uri="{BB962C8B-B14F-4D97-AF65-F5344CB8AC3E}">
        <p14:creationId xmlns:p14="http://schemas.microsoft.com/office/powerpoint/2010/main" val="85956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noRot="1" noChangeAspect="1"/>
          </p:cNvSpPr>
          <p:nvPr>
            <p:ph type="sldImg"/>
          </p:nvPr>
        </p:nvSpPr>
        <p:spPr>
          <a:prstGeom prst="rect">
            <a:avLst/>
          </a:prstGeom>
        </p:spPr>
        <p:txBody>
          <a:bodyPr/>
          <a:lstStyle/>
          <a:p>
            <a:endParaRPr/>
          </a:p>
        </p:txBody>
      </p:sp>
      <p:sp>
        <p:nvSpPr>
          <p:cNvPr id="346" name="Shape 34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extLst>
      <p:ext uri="{BB962C8B-B14F-4D97-AF65-F5344CB8AC3E}">
        <p14:creationId xmlns:p14="http://schemas.microsoft.com/office/powerpoint/2010/main" val="29710677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noRot="1" noChangeAspect="1"/>
          </p:cNvSpPr>
          <p:nvPr>
            <p:ph type="sldImg"/>
          </p:nvPr>
        </p:nvSpPr>
        <p:spPr>
          <a:prstGeom prst="rect">
            <a:avLst/>
          </a:prstGeom>
        </p:spPr>
        <p:txBody>
          <a:bodyPr/>
          <a:lstStyle/>
          <a:p>
            <a:endParaRPr/>
          </a:p>
        </p:txBody>
      </p:sp>
      <p:sp>
        <p:nvSpPr>
          <p:cNvPr id="346" name="Shape 34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extLst>
      <p:ext uri="{BB962C8B-B14F-4D97-AF65-F5344CB8AC3E}">
        <p14:creationId xmlns:p14="http://schemas.microsoft.com/office/powerpoint/2010/main" val="87727180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noRot="1" noChangeAspect="1"/>
          </p:cNvSpPr>
          <p:nvPr>
            <p:ph type="sldImg"/>
          </p:nvPr>
        </p:nvSpPr>
        <p:spPr>
          <a:prstGeom prst="rect">
            <a:avLst/>
          </a:prstGeom>
        </p:spPr>
        <p:txBody>
          <a:bodyPr/>
          <a:lstStyle/>
          <a:p>
            <a:endParaRPr/>
          </a:p>
        </p:txBody>
      </p:sp>
      <p:sp>
        <p:nvSpPr>
          <p:cNvPr id="346" name="Shape 346"/>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extLst>
      <p:ext uri="{BB962C8B-B14F-4D97-AF65-F5344CB8AC3E}">
        <p14:creationId xmlns:p14="http://schemas.microsoft.com/office/powerpoint/2010/main" val="82102996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noRot="1" noChangeAspect="1"/>
          </p:cNvSpPr>
          <p:nvPr>
            <p:ph type="sldImg"/>
          </p:nvPr>
        </p:nvSpPr>
        <p:spPr>
          <a:prstGeom prst="rect">
            <a:avLst/>
          </a:prstGeom>
        </p:spPr>
        <p:txBody>
          <a:bodyPr/>
          <a:lstStyle/>
          <a:p>
            <a:endParaRPr/>
          </a:p>
        </p:txBody>
      </p:sp>
      <p:sp>
        <p:nvSpPr>
          <p:cNvPr id="352" name="Shape 352"/>
          <p:cNvSpPr>
            <a:spLocks noGrp="1"/>
          </p:cNvSpPr>
          <p:nvPr>
            <p:ph type="body" sz="quarter" idx="1"/>
          </p:nvPr>
        </p:nvSpPr>
        <p:spPr>
          <a:prstGeom prst="rect">
            <a:avLst/>
          </a:prstGeom>
        </p:spPr>
        <p:txBody>
          <a:bodyPr/>
          <a:lstStyle/>
          <a:p>
            <a:r>
              <a:t>What does this data growth imply? It implies that finding useful information is equal to….</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Shape 129"/>
          <p:cNvSpPr>
            <a:spLocks noGrp="1" noRot="1" noChangeAspect="1"/>
          </p:cNvSpPr>
          <p:nvPr>
            <p:ph type="sldImg"/>
          </p:nvPr>
        </p:nvSpPr>
        <p:spPr>
          <a:prstGeom prst="rect">
            <a:avLst/>
          </a:prstGeom>
        </p:spPr>
        <p:txBody>
          <a:bodyPr/>
          <a:lstStyle/>
          <a:p>
            <a:endParaRPr/>
          </a:p>
        </p:txBody>
      </p:sp>
      <p:sp>
        <p:nvSpPr>
          <p:cNvPr id="130" name="Shape 130"/>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139"/>
          <p:cNvSpPr>
            <a:spLocks noGrp="1" noRot="1" noChangeAspect="1"/>
          </p:cNvSpPr>
          <p:nvPr>
            <p:ph type="sldImg"/>
          </p:nvPr>
        </p:nvSpPr>
        <p:spPr>
          <a:prstGeom prst="rect">
            <a:avLst/>
          </a:prstGeom>
        </p:spPr>
        <p:txBody>
          <a:bodyPr/>
          <a:lstStyle/>
          <a:p>
            <a:endParaRPr/>
          </a:p>
        </p:txBody>
      </p:sp>
      <p:sp>
        <p:nvSpPr>
          <p:cNvPr id="140" name="Shape 140"/>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a:spLocks noGrp="1" noRot="1" noChangeAspect="1"/>
          </p:cNvSpPr>
          <p:nvPr>
            <p:ph type="sldImg"/>
          </p:nvPr>
        </p:nvSpPr>
        <p:spPr>
          <a:prstGeom prst="rect">
            <a:avLst/>
          </a:prstGeom>
        </p:spPr>
        <p:txBody>
          <a:bodyPr/>
          <a:lstStyle/>
          <a:p>
            <a:endParaRPr/>
          </a:p>
        </p:txBody>
      </p:sp>
      <p:sp>
        <p:nvSpPr>
          <p:cNvPr id="167" name="Shape 167"/>
          <p:cNvSpPr>
            <a:spLocks noGrp="1"/>
          </p:cNvSpPr>
          <p:nvPr>
            <p:ph type="body" sz="quarter" idx="1"/>
          </p:nvPr>
        </p:nvSpPr>
        <p:spPr>
          <a:prstGeom prst="rect">
            <a:avLst/>
          </a:prstGeom>
        </p:spPr>
        <p:txBody>
          <a:bodyPr/>
          <a:lstStyle/>
          <a:p>
            <a:r>
              <a:t>Today data is incorporated in our aspects of our lives. Just think of your daily actions… examples…</a:t>
            </a:r>
          </a:p>
          <a:p>
            <a:r>
              <a:t>And on top of it there is this big business of extracting value from the data  - call it business analytics, data driven decision making – anything you like, the point is to extract the hidden cold stored in this data</a:t>
            </a:r>
          </a:p>
          <a:p>
            <a:r>
              <a:t>- Think of amazon recommended products, Netflix movies to watch.. All this is driven by your actions and the data you generate</a:t>
            </a:r>
          </a:p>
          <a:p>
            <a:r>
              <a:t>Data exhaust</a:t>
            </a:r>
          </a:p>
          <a:p>
            <a:endParaRPr/>
          </a:p>
          <a:p>
            <a:r>
              <a:t>44 zb by 2020 digital universe</a:t>
            </a:r>
          </a:p>
          <a:p>
            <a:r>
              <a:t>To put things in perspective 1 zb when it is burn on stack of cds it would be 4.1 million km high – which is high enough to reach from the earth to the moon and back 5 times</a:t>
            </a: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1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0" name="Shape 22"/>
          <p:cNvSpPr/>
          <p:nvPr/>
        </p:nvSpPr>
        <p:spPr>
          <a:xfrm>
            <a:off x="1812925" y="107950"/>
            <a:ext cx="1" cy="862013"/>
          </a:xfrm>
          <a:prstGeom prst="line">
            <a:avLst/>
          </a:prstGeom>
          <a:ln>
            <a:solidFill>
              <a:schemeClr val="accent3">
                <a:lumOff val="44000"/>
              </a:schemeClr>
            </a:solidFill>
          </a:ln>
        </p:spPr>
        <p:txBody>
          <a:bodyPr lIns="45719" rIns="45719"/>
          <a:lstStyle/>
          <a:p>
            <a:endParaRPr/>
          </a:p>
        </p:txBody>
      </p:sp>
      <p:sp>
        <p:nvSpPr>
          <p:cNvPr id="21" name="Shape 23"/>
          <p:cNvSpPr/>
          <p:nvPr/>
        </p:nvSpPr>
        <p:spPr>
          <a:xfrm>
            <a:off x="2743200" y="107950"/>
            <a:ext cx="1588" cy="519113"/>
          </a:xfrm>
          <a:prstGeom prst="line">
            <a:avLst/>
          </a:prstGeom>
          <a:ln>
            <a:solidFill>
              <a:schemeClr val="accent3">
                <a:lumOff val="44000"/>
              </a:schemeClr>
            </a:solidFill>
          </a:ln>
        </p:spPr>
        <p:txBody>
          <a:bodyPr lIns="45719" rIns="45719"/>
          <a:lstStyle/>
          <a:p>
            <a:endParaRPr/>
          </a:p>
        </p:txBody>
      </p:sp>
      <p:pic>
        <p:nvPicPr>
          <p:cNvPr id="22" name="Shape 24" descr="Shape 24"/>
          <p:cNvPicPr>
            <a:picLocks noChangeAspect="1"/>
          </p:cNvPicPr>
          <p:nvPr/>
        </p:nvPicPr>
        <p:blipFill>
          <a:blip r:embed="rId2"/>
          <a:stretch>
            <a:fillRect/>
          </a:stretch>
        </p:blipFill>
        <p:spPr>
          <a:xfrm>
            <a:off x="-1588" y="0"/>
            <a:ext cx="9145589" cy="6859587"/>
          </a:xfrm>
          <a:prstGeom prst="rect">
            <a:avLst/>
          </a:prstGeom>
          <a:ln w="12700">
            <a:miter lim="400000"/>
          </a:ln>
        </p:spPr>
      </p:pic>
      <p:sp>
        <p:nvSpPr>
          <p:cNvPr id="23" name="Shape 25"/>
          <p:cNvSpPr/>
          <p:nvPr/>
        </p:nvSpPr>
        <p:spPr>
          <a:xfrm>
            <a:off x="2285999" y="1806575"/>
            <a:ext cx="1589" cy="1312863"/>
          </a:xfrm>
          <a:prstGeom prst="line">
            <a:avLst/>
          </a:prstGeom>
          <a:ln>
            <a:solidFill>
              <a:schemeClr val="accent3">
                <a:lumOff val="44000"/>
              </a:schemeClr>
            </a:solidFill>
          </a:ln>
        </p:spPr>
        <p:txBody>
          <a:bodyPr lIns="45719" rIns="45719"/>
          <a:lstStyle/>
          <a:p>
            <a:endParaRPr/>
          </a:p>
        </p:txBody>
      </p:sp>
      <p:pic>
        <p:nvPicPr>
          <p:cNvPr id="24" name="Shape 26" descr="Shape 26"/>
          <p:cNvPicPr>
            <a:picLocks noChangeAspect="1"/>
          </p:cNvPicPr>
          <p:nvPr/>
        </p:nvPicPr>
        <p:blipFill>
          <a:blip r:embed="rId3"/>
          <a:stretch>
            <a:fillRect/>
          </a:stretch>
        </p:blipFill>
        <p:spPr>
          <a:xfrm>
            <a:off x="849958" y="1752600"/>
            <a:ext cx="1347789" cy="1366838"/>
          </a:xfrm>
          <a:prstGeom prst="rect">
            <a:avLst/>
          </a:prstGeom>
          <a:ln w="12700">
            <a:miter lim="400000"/>
          </a:ln>
        </p:spPr>
      </p:pic>
      <p:sp>
        <p:nvSpPr>
          <p:cNvPr id="25" name="Title Text"/>
          <p:cNvSpPr txBox="1">
            <a:spLocks noGrp="1"/>
          </p:cNvSpPr>
          <p:nvPr>
            <p:ph type="title"/>
          </p:nvPr>
        </p:nvSpPr>
        <p:spPr>
          <a:xfrm>
            <a:off x="2438400" y="1806575"/>
            <a:ext cx="6400799" cy="1312863"/>
          </a:xfrm>
          <a:prstGeom prst="rect">
            <a:avLst/>
          </a:prstGeom>
        </p:spPr>
        <p:txBody>
          <a:bodyPr/>
          <a:lstStyle/>
          <a:p>
            <a:r>
              <a:t>Title Text</a:t>
            </a:r>
          </a:p>
        </p:txBody>
      </p:sp>
      <p:sp>
        <p:nvSpPr>
          <p:cNvPr id="26" name="Body Level One…"/>
          <p:cNvSpPr txBox="1">
            <a:spLocks noGrp="1"/>
          </p:cNvSpPr>
          <p:nvPr>
            <p:ph type="body" sz="half" idx="1"/>
          </p:nvPr>
        </p:nvSpPr>
        <p:spPr>
          <a:xfrm>
            <a:off x="849958" y="4267200"/>
            <a:ext cx="7989240" cy="2286000"/>
          </a:xfrm>
          <a:prstGeom prst="rect">
            <a:avLst/>
          </a:prstGeom>
        </p:spPr>
        <p:txBody>
          <a:bodyPr>
            <a:normAutofit/>
          </a:bodyPr>
          <a:lstStyle>
            <a:lvl1pPr marL="0" indent="0" algn="ctr">
              <a:buClrTx/>
              <a:buSzTx/>
              <a:buFontTx/>
              <a:buNone/>
            </a:lvl1pPr>
            <a:lvl2pPr algn="ctr">
              <a:buClrTx/>
              <a:buFontTx/>
            </a:lvl2pPr>
            <a:lvl3pPr algn="ctr">
              <a:buClrTx/>
              <a:buFontTx/>
            </a:lvl3pPr>
            <a:lvl4pPr algn="ctr">
              <a:buClrTx/>
              <a:buFontTx/>
            </a:lvl4pPr>
            <a:lvl5pPr algn="ctr">
              <a:buClrTx/>
              <a:buFontTx/>
            </a:lvl5pPr>
          </a:lstStyle>
          <a:p>
            <a:r>
              <a:t>Body Level One</a:t>
            </a:r>
          </a:p>
          <a:p>
            <a:pPr lvl="1"/>
            <a:r>
              <a:t>Body Level Two</a:t>
            </a:r>
          </a:p>
          <a:p>
            <a:pPr lvl="2"/>
            <a:r>
              <a:t>Body Level Three</a:t>
            </a:r>
          </a:p>
          <a:p>
            <a:pPr lvl="3"/>
            <a:r>
              <a:t>Body Level Four</a:t>
            </a:r>
          </a:p>
          <a:p>
            <a:pPr lvl="4"/>
            <a:r>
              <a:t>Body Level Five</a:t>
            </a:r>
          </a:p>
        </p:txBody>
      </p:sp>
      <p:sp>
        <p:nvSpPr>
          <p:cNvPr id="27" name="Shape 29"/>
          <p:cNvSpPr txBox="1">
            <a:spLocks noGrp="1"/>
          </p:cNvSpPr>
          <p:nvPr>
            <p:ph type="body" sz="quarter" idx="21"/>
          </p:nvPr>
        </p:nvSpPr>
        <p:spPr>
          <a:xfrm>
            <a:off x="849312" y="3581400"/>
            <a:ext cx="7989886" cy="609600"/>
          </a:xfrm>
          <a:prstGeom prst="rect">
            <a:avLst/>
          </a:prstGeom>
        </p:spPr>
        <p:txBody>
          <a:bodyPr>
            <a:normAutofit/>
          </a:bodyPr>
          <a:lstStyle/>
          <a:p>
            <a:pPr marL="0" indent="0" algn="ctr">
              <a:spcBef>
                <a:spcPts val="0"/>
              </a:spcBef>
              <a:buClrTx/>
              <a:buSzTx/>
              <a:buFontTx/>
              <a:buNone/>
            </a:pPr>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Content">
    <p:spTree>
      <p:nvGrpSpPr>
        <p:cNvPr id="1" name=""/>
        <p:cNvGrpSpPr/>
        <p:nvPr/>
      </p:nvGrpSpPr>
      <p:grpSpPr>
        <a:xfrm>
          <a:off x="0" y="0"/>
          <a:ext cx="0" cy="0"/>
          <a:chOff x="0" y="0"/>
          <a:chExt cx="0" cy="0"/>
        </a:xfrm>
      </p:grpSpPr>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Title Text"/>
          <p:cNvSpPr txBox="1">
            <a:spLocks noGrp="1"/>
          </p:cNvSpPr>
          <p:nvPr>
            <p:ph type="title"/>
          </p:nvPr>
        </p:nvSpPr>
        <p:spPr>
          <a:prstGeom prst="rect">
            <a:avLst/>
          </a:prstGeom>
        </p:spPr>
        <p:txBody>
          <a:bodyPr/>
          <a:lstStyle/>
          <a:p>
            <a:r>
              <a:t>Title Text</a:t>
            </a:r>
          </a:p>
        </p:txBody>
      </p:sp>
      <p:sp>
        <p:nvSpPr>
          <p:cNvPr id="36" name="Body Level One…"/>
          <p:cNvSpPr txBox="1">
            <a:spLocks noGrp="1"/>
          </p:cNvSpPr>
          <p:nvPr>
            <p:ph type="body" idx="1"/>
          </p:nvPr>
        </p:nvSpPr>
        <p:spPr>
          <a:xfrm>
            <a:off x="76200" y="990600"/>
            <a:ext cx="8991600" cy="5333999"/>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Content 2 Frame">
    <p:spTree>
      <p:nvGrpSpPr>
        <p:cNvPr id="1" name=""/>
        <p:cNvGrpSpPr/>
        <p:nvPr/>
      </p:nvGrpSpPr>
      <p:grpSpPr>
        <a:xfrm>
          <a:off x="0" y="0"/>
          <a:ext cx="0" cy="0"/>
          <a:chOff x="0" y="0"/>
          <a:chExt cx="0" cy="0"/>
        </a:xfrm>
      </p:grpSpPr>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4" name="Title Text"/>
          <p:cNvSpPr txBox="1">
            <a:spLocks noGrp="1"/>
          </p:cNvSpPr>
          <p:nvPr>
            <p:ph type="title"/>
          </p:nvPr>
        </p:nvSpPr>
        <p:spPr>
          <a:prstGeom prst="rect">
            <a:avLst/>
          </a:prstGeom>
        </p:spPr>
        <p:txBody>
          <a:bodyPr/>
          <a:lstStyle/>
          <a:p>
            <a:r>
              <a:t>Title Text</a:t>
            </a:r>
          </a:p>
        </p:txBody>
      </p:sp>
      <p:sp>
        <p:nvSpPr>
          <p:cNvPr id="45" name="Body Level One…"/>
          <p:cNvSpPr txBox="1">
            <a:spLocks noGrp="1"/>
          </p:cNvSpPr>
          <p:nvPr>
            <p:ph type="body" sz="half" idx="1"/>
          </p:nvPr>
        </p:nvSpPr>
        <p:spPr>
          <a:xfrm>
            <a:off x="76200" y="990600"/>
            <a:ext cx="4419599" cy="5333999"/>
          </a:xfrm>
          <a:prstGeom prst="rect">
            <a:avLst/>
          </a:prstGeom>
        </p:spPr>
        <p:txBody>
          <a:bodyPr>
            <a:normAutofit/>
          </a:bodyPr>
          <a:lstStyle>
            <a:lvl1pPr>
              <a:spcBef>
                <a:spcPts val="0"/>
              </a:spcBef>
            </a:lvl1pPr>
            <a:lvl2pPr>
              <a:spcBef>
                <a:spcPts val="0"/>
              </a:spcBef>
            </a:lvl2pPr>
            <a:lvl3pPr>
              <a:spcBef>
                <a:spcPts val="0"/>
              </a:spcBef>
            </a:lvl3pPr>
            <a:lvl4pPr>
              <a:spcBef>
                <a:spcPts val="0"/>
              </a:spcBef>
            </a:lvl4pPr>
            <a:lvl5pPr>
              <a:spcBef>
                <a:spcPts val="0"/>
              </a:spcBef>
            </a:lvl5pPr>
          </a:lstStyle>
          <a:p>
            <a:r>
              <a:t>Body Level One</a:t>
            </a:r>
          </a:p>
          <a:p>
            <a:pPr lvl="1"/>
            <a:r>
              <a:t>Body Level Two</a:t>
            </a:r>
          </a:p>
          <a:p>
            <a:pPr lvl="2"/>
            <a:r>
              <a:t>Body Level Three</a:t>
            </a:r>
          </a:p>
          <a:p>
            <a:pPr lvl="3"/>
            <a:r>
              <a:t>Body Level Four</a:t>
            </a:r>
          </a:p>
          <a:p>
            <a:pPr lvl="4"/>
            <a:r>
              <a:t>Body Level Five</a:t>
            </a:r>
          </a:p>
        </p:txBody>
      </p:sp>
      <p:sp>
        <p:nvSpPr>
          <p:cNvPr id="46" name="Shape 38"/>
          <p:cNvSpPr txBox="1">
            <a:spLocks noGrp="1"/>
          </p:cNvSpPr>
          <p:nvPr>
            <p:ph type="body" sz="half" idx="21"/>
          </p:nvPr>
        </p:nvSpPr>
        <p:spPr>
          <a:xfrm>
            <a:off x="4648200" y="990599"/>
            <a:ext cx="4419599" cy="5334001"/>
          </a:xfrm>
          <a:prstGeom prst="rect">
            <a:avLst/>
          </a:prstGeom>
        </p:spPr>
        <p:txBody>
          <a:bodyPr>
            <a:normAutofit/>
          </a:bodyPr>
          <a:lstStyle/>
          <a:p>
            <a:pPr>
              <a:spcBef>
                <a:spcPts val="0"/>
              </a:spcBef>
            </a:pPr>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Content 2 Frame - Headings">
    <p:spTree>
      <p:nvGrpSpPr>
        <p:cNvPr id="1" name=""/>
        <p:cNvGrpSpPr/>
        <p:nvPr/>
      </p:nvGrpSpPr>
      <p:grpSpPr>
        <a:xfrm>
          <a:off x="0" y="0"/>
          <a:ext cx="0" cy="0"/>
          <a:chOff x="0" y="0"/>
          <a:chExt cx="0" cy="0"/>
        </a:xfrm>
      </p:grpSpPr>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54" name="Title Text"/>
          <p:cNvSpPr txBox="1">
            <a:spLocks noGrp="1"/>
          </p:cNvSpPr>
          <p:nvPr>
            <p:ph type="title"/>
          </p:nvPr>
        </p:nvSpPr>
        <p:spPr>
          <a:prstGeom prst="rect">
            <a:avLst/>
          </a:prstGeom>
        </p:spPr>
        <p:txBody>
          <a:bodyPr/>
          <a:lstStyle/>
          <a:p>
            <a:r>
              <a:t>Title Text</a:t>
            </a:r>
          </a:p>
        </p:txBody>
      </p:sp>
      <p:sp>
        <p:nvSpPr>
          <p:cNvPr id="55" name="Body Level One…"/>
          <p:cNvSpPr txBox="1">
            <a:spLocks noGrp="1"/>
          </p:cNvSpPr>
          <p:nvPr>
            <p:ph type="body" sz="half" idx="1"/>
          </p:nvPr>
        </p:nvSpPr>
        <p:spPr>
          <a:xfrm>
            <a:off x="76200" y="1447800"/>
            <a:ext cx="4419599" cy="4876799"/>
          </a:xfrm>
          <a:prstGeom prst="rect">
            <a:avLst/>
          </a:prstGeom>
        </p:spPr>
        <p:txBody>
          <a:bodyPr>
            <a:normAutofit/>
          </a:bodyPr>
          <a:lstStyle>
            <a:lvl1pPr>
              <a:spcBef>
                <a:spcPts val="0"/>
              </a:spcBef>
            </a:lvl1pPr>
            <a:lvl2pPr>
              <a:spcBef>
                <a:spcPts val="0"/>
              </a:spcBef>
            </a:lvl2pPr>
            <a:lvl3pPr>
              <a:spcBef>
                <a:spcPts val="0"/>
              </a:spcBef>
            </a:lvl3pPr>
            <a:lvl4pPr>
              <a:spcBef>
                <a:spcPts val="0"/>
              </a:spcBef>
            </a:lvl4pPr>
            <a:lvl5pPr>
              <a:spcBef>
                <a:spcPts val="0"/>
              </a:spcBef>
            </a:lvl5pPr>
          </a:lstStyle>
          <a:p>
            <a:r>
              <a:t>Body Level One</a:t>
            </a:r>
          </a:p>
          <a:p>
            <a:pPr lvl="1"/>
            <a:r>
              <a:t>Body Level Two</a:t>
            </a:r>
          </a:p>
          <a:p>
            <a:pPr lvl="2"/>
            <a:r>
              <a:t>Body Level Three</a:t>
            </a:r>
          </a:p>
          <a:p>
            <a:pPr lvl="3"/>
            <a:r>
              <a:t>Body Level Four</a:t>
            </a:r>
          </a:p>
          <a:p>
            <a:pPr lvl="4"/>
            <a:r>
              <a:t>Body Level Five</a:t>
            </a:r>
          </a:p>
        </p:txBody>
      </p:sp>
      <p:sp>
        <p:nvSpPr>
          <p:cNvPr id="56" name="Shape 43"/>
          <p:cNvSpPr txBox="1">
            <a:spLocks noGrp="1"/>
          </p:cNvSpPr>
          <p:nvPr>
            <p:ph type="body" sz="half" idx="21"/>
          </p:nvPr>
        </p:nvSpPr>
        <p:spPr>
          <a:xfrm>
            <a:off x="4648200" y="1447800"/>
            <a:ext cx="4419599" cy="4876799"/>
          </a:xfrm>
          <a:prstGeom prst="rect">
            <a:avLst/>
          </a:prstGeom>
        </p:spPr>
        <p:txBody>
          <a:bodyPr>
            <a:normAutofit/>
          </a:bodyPr>
          <a:lstStyle/>
          <a:p>
            <a:pPr>
              <a:spcBef>
                <a:spcPts val="0"/>
              </a:spcBef>
            </a:pPr>
            <a:endParaRPr/>
          </a:p>
        </p:txBody>
      </p:sp>
      <p:sp>
        <p:nvSpPr>
          <p:cNvPr id="57" name="Shape 44"/>
          <p:cNvSpPr txBox="1">
            <a:spLocks noGrp="1"/>
          </p:cNvSpPr>
          <p:nvPr>
            <p:ph type="body" sz="quarter" idx="22"/>
          </p:nvPr>
        </p:nvSpPr>
        <p:spPr>
          <a:xfrm>
            <a:off x="76200" y="990600"/>
            <a:ext cx="4419599" cy="457200"/>
          </a:xfrm>
          <a:prstGeom prst="rect">
            <a:avLst/>
          </a:prstGeom>
        </p:spPr>
        <p:txBody>
          <a:bodyPr>
            <a:normAutofit/>
          </a:bodyPr>
          <a:lstStyle/>
          <a:p>
            <a:pPr marL="0" indent="0" algn="ctr">
              <a:spcBef>
                <a:spcPts val="0"/>
              </a:spcBef>
              <a:buClrTx/>
              <a:buSzTx/>
              <a:buFontTx/>
              <a:buNone/>
            </a:pPr>
            <a:endParaRPr/>
          </a:p>
        </p:txBody>
      </p:sp>
      <p:sp>
        <p:nvSpPr>
          <p:cNvPr id="58" name="Shape 45"/>
          <p:cNvSpPr txBox="1">
            <a:spLocks noGrp="1"/>
          </p:cNvSpPr>
          <p:nvPr>
            <p:ph type="body" sz="quarter" idx="23"/>
          </p:nvPr>
        </p:nvSpPr>
        <p:spPr>
          <a:xfrm>
            <a:off x="4648200" y="990600"/>
            <a:ext cx="4419599" cy="457200"/>
          </a:xfrm>
          <a:prstGeom prst="rect">
            <a:avLst/>
          </a:prstGeom>
        </p:spPr>
        <p:txBody>
          <a:bodyPr>
            <a:normAutofit/>
          </a:bodyPr>
          <a:lstStyle/>
          <a:p>
            <a:pPr marL="0" indent="0" algn="ctr">
              <a:spcBef>
                <a:spcPts val="0"/>
              </a:spcBef>
              <a:buClrTx/>
              <a:buSzTx/>
              <a:buFontTx/>
              <a:buNone/>
            </a:pPr>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lank Layout">
    <p:spTree>
      <p:nvGrpSpPr>
        <p:cNvPr id="1" name=""/>
        <p:cNvGrpSpPr/>
        <p:nvPr/>
      </p:nvGrpSpPr>
      <p:grpSpPr>
        <a:xfrm>
          <a:off x="0" y="0"/>
          <a:ext cx="0" cy="0"/>
          <a:chOff x="0" y="0"/>
          <a:chExt cx="0" cy="0"/>
        </a:xfrm>
      </p:grpSpPr>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6" name="Title Text"/>
          <p:cNvSpPr txBox="1">
            <a:spLocks noGrp="1"/>
          </p:cNvSpPr>
          <p:nvPr>
            <p:ph type="title"/>
          </p:nvPr>
        </p:nvSpPr>
        <p:spPr>
          <a:prstGeom prst="rect">
            <a:avLst/>
          </a:prstGeom>
        </p:spPr>
        <p:txBody>
          <a:bodyPr/>
          <a:lstStyle/>
          <a:p>
            <a:r>
              <a:t>Title Text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7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4" name="Title Text"/>
          <p:cNvSpPr txBox="1">
            <a:spLocks noGrp="1"/>
          </p:cNvSpPr>
          <p:nvPr>
            <p:ph type="title"/>
          </p:nvPr>
        </p:nvSpPr>
        <p:spPr>
          <a:prstGeom prst="rect">
            <a:avLst/>
          </a:prstGeom>
        </p:spPr>
        <p:txBody>
          <a:bodyPr/>
          <a:lstStyle>
            <a:lvl1pPr>
              <a:defRPr sz="2800"/>
            </a:lvl1pPr>
          </a:lstStyle>
          <a:p>
            <a:r>
              <a:t>Title Text</a:t>
            </a:r>
          </a:p>
        </p:txBody>
      </p:sp>
      <p:sp>
        <p:nvSpPr>
          <p:cNvPr id="75" name="Body Level One…"/>
          <p:cNvSpPr txBox="1">
            <a:spLocks noGrp="1"/>
          </p:cNvSpPr>
          <p:nvPr>
            <p:ph type="body" idx="1"/>
          </p:nvPr>
        </p:nvSpPr>
        <p:spPr>
          <a:xfrm>
            <a:off x="76200" y="990600"/>
            <a:ext cx="8991600" cy="5462736"/>
          </a:xfrm>
          <a:prstGeom prst="rect">
            <a:avLst/>
          </a:prstGeom>
        </p:spPr>
        <p:txBody>
          <a:bodyPr>
            <a:normAutofit/>
          </a:bodyPr>
          <a:lstStyle>
            <a:lvl1pPr>
              <a:defRPr sz="2800"/>
            </a:lvl1pPr>
            <a:lvl2pPr marL="767291" indent="-170391">
              <a:defRPr sz="2800"/>
            </a:lvl2pPr>
            <a:lvl3pPr marL="1183639" indent="-142239">
              <a:defRPr sz="2800"/>
            </a:lvl3pPr>
            <a:lvl4pPr marL="1656644" indent="-158044">
              <a:defRPr sz="2800"/>
            </a:lvl4pPr>
            <a:lvl5pPr marL="2133600" indent="-177800">
              <a:defRPr sz="2800"/>
            </a:lvl5pPr>
          </a:lstStyle>
          <a:p>
            <a:r>
              <a:t>Body Level One</a:t>
            </a:r>
          </a:p>
          <a:p>
            <a:pPr lvl="1"/>
            <a:r>
              <a:t>Body Level Two</a:t>
            </a:r>
          </a:p>
          <a:p>
            <a:pPr lvl="2"/>
            <a:r>
              <a:t>Body Level Three</a:t>
            </a:r>
          </a:p>
          <a:p>
            <a:pPr lvl="3"/>
            <a:r>
              <a:t>Body Level Four</a:t>
            </a:r>
          </a:p>
          <a:p>
            <a:pPr lvl="4"/>
            <a:r>
              <a:t>Body Level Five</a:t>
            </a:r>
          </a:p>
        </p:txBody>
      </p:sp>
      <p:sp>
        <p:nvSpPr>
          <p:cNvPr id="76" name="Rectangle 3"/>
          <p:cNvSpPr txBox="1"/>
          <p:nvPr/>
        </p:nvSpPr>
        <p:spPr>
          <a:xfrm>
            <a:off x="1566399" y="6528048"/>
            <a:ext cx="3981027" cy="2888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pPr lvl="4" indent="1828800"/>
            <a:r>
              <a:t>© University of Melbourne</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Off val="44000"/>
          </a:schemeClr>
        </a:solidFill>
        <a:effectLst/>
      </p:bgPr>
    </p:bg>
    <p:spTree>
      <p:nvGrpSpPr>
        <p:cNvPr id="1" name=""/>
        <p:cNvGrpSpPr/>
        <p:nvPr/>
      </p:nvGrpSpPr>
      <p:grpSpPr>
        <a:xfrm>
          <a:off x="0" y="0"/>
          <a:ext cx="0" cy="0"/>
          <a:chOff x="0" y="0"/>
          <a:chExt cx="0" cy="0"/>
        </a:xfrm>
      </p:grpSpPr>
      <p:sp>
        <p:nvSpPr>
          <p:cNvPr id="2" name="Shape 10"/>
          <p:cNvSpPr/>
          <p:nvPr/>
        </p:nvSpPr>
        <p:spPr>
          <a:xfrm>
            <a:off x="1812925" y="107950"/>
            <a:ext cx="1" cy="862013"/>
          </a:xfrm>
          <a:prstGeom prst="line">
            <a:avLst/>
          </a:prstGeom>
          <a:ln>
            <a:solidFill>
              <a:schemeClr val="accent3">
                <a:lumOff val="44000"/>
              </a:schemeClr>
            </a:solidFill>
          </a:ln>
        </p:spPr>
        <p:txBody>
          <a:bodyPr lIns="45719" rIns="45719"/>
          <a:lstStyle/>
          <a:p>
            <a:endParaRPr/>
          </a:p>
        </p:txBody>
      </p:sp>
      <p:pic>
        <p:nvPicPr>
          <p:cNvPr id="3" name="Shape 11" descr="Shape 11"/>
          <p:cNvPicPr>
            <a:picLocks noChangeAspect="1"/>
          </p:cNvPicPr>
          <p:nvPr/>
        </p:nvPicPr>
        <p:blipFill>
          <a:blip r:embed="rId8"/>
          <a:stretch>
            <a:fillRect/>
          </a:stretch>
        </p:blipFill>
        <p:spPr>
          <a:xfrm>
            <a:off x="533400" y="119062"/>
            <a:ext cx="860425" cy="871538"/>
          </a:xfrm>
          <a:prstGeom prst="rect">
            <a:avLst/>
          </a:prstGeom>
          <a:ln w="12700">
            <a:miter lim="400000"/>
          </a:ln>
        </p:spPr>
      </p:pic>
      <p:sp>
        <p:nvSpPr>
          <p:cNvPr id="4" name="Shape 12"/>
          <p:cNvSpPr/>
          <p:nvPr/>
        </p:nvSpPr>
        <p:spPr>
          <a:xfrm>
            <a:off x="0" y="-1"/>
            <a:ext cx="9144000" cy="838201"/>
          </a:xfrm>
          <a:prstGeom prst="rect">
            <a:avLst/>
          </a:prstGeom>
          <a:solidFill>
            <a:srgbClr val="003368"/>
          </a:solidFill>
          <a:ln w="12700">
            <a:miter lim="400000"/>
          </a:ln>
        </p:spPr>
        <p:txBody>
          <a:bodyPr lIns="45719" rIns="45719" anchor="ctr"/>
          <a:lstStyle/>
          <a:p>
            <a:pPr algn="ctr">
              <a:defRPr sz="2400"/>
            </a:pPr>
            <a:endParaRPr/>
          </a:p>
        </p:txBody>
      </p:sp>
      <p:sp>
        <p:nvSpPr>
          <p:cNvPr id="5" name="Shape 13"/>
          <p:cNvSpPr/>
          <p:nvPr/>
        </p:nvSpPr>
        <p:spPr>
          <a:xfrm>
            <a:off x="2386666" y="159542"/>
            <a:ext cx="1589" cy="519113"/>
          </a:xfrm>
          <a:prstGeom prst="line">
            <a:avLst/>
          </a:prstGeom>
          <a:ln>
            <a:solidFill>
              <a:schemeClr val="accent3">
                <a:lumOff val="44000"/>
              </a:schemeClr>
            </a:solidFill>
          </a:ln>
        </p:spPr>
        <p:txBody>
          <a:bodyPr lIns="45719" rIns="45719"/>
          <a:lstStyle/>
          <a:p>
            <a:endParaRPr/>
          </a:p>
        </p:txBody>
      </p:sp>
      <p:pic>
        <p:nvPicPr>
          <p:cNvPr id="6" name="Shape 14" descr="Shape 14"/>
          <p:cNvPicPr>
            <a:picLocks noChangeAspect="1"/>
          </p:cNvPicPr>
          <p:nvPr/>
        </p:nvPicPr>
        <p:blipFill>
          <a:blip r:embed="rId9"/>
          <a:stretch>
            <a:fillRect/>
          </a:stretch>
        </p:blipFill>
        <p:spPr>
          <a:xfrm>
            <a:off x="0" y="107950"/>
            <a:ext cx="2362200" cy="612775"/>
          </a:xfrm>
          <a:prstGeom prst="rect">
            <a:avLst/>
          </a:prstGeom>
          <a:ln w="12700">
            <a:miter lim="400000"/>
          </a:ln>
        </p:spPr>
      </p:pic>
      <p:sp>
        <p:nvSpPr>
          <p:cNvPr id="7" name="Shape 15"/>
          <p:cNvSpPr/>
          <p:nvPr/>
        </p:nvSpPr>
        <p:spPr>
          <a:xfrm>
            <a:off x="0" y="6525344"/>
            <a:ext cx="9144000" cy="1"/>
          </a:xfrm>
          <a:prstGeom prst="line">
            <a:avLst/>
          </a:prstGeom>
          <a:ln>
            <a:solidFill>
              <a:srgbClr val="003368"/>
            </a:solidFill>
          </a:ln>
        </p:spPr>
        <p:txBody>
          <a:bodyPr lIns="45719" rIns="45719"/>
          <a:lstStyle/>
          <a:p>
            <a:endParaRPr/>
          </a:p>
        </p:txBody>
      </p:sp>
      <p:sp>
        <p:nvSpPr>
          <p:cNvPr id="8" name="Shape 16"/>
          <p:cNvSpPr/>
          <p:nvPr/>
        </p:nvSpPr>
        <p:spPr>
          <a:xfrm>
            <a:off x="0" y="838200"/>
            <a:ext cx="9144000" cy="76200"/>
          </a:xfrm>
          <a:prstGeom prst="rect">
            <a:avLst/>
          </a:prstGeom>
          <a:solidFill>
            <a:srgbClr val="759FB8"/>
          </a:solidFill>
          <a:ln w="12700">
            <a:miter lim="400000"/>
          </a:ln>
        </p:spPr>
        <p:txBody>
          <a:bodyPr lIns="45719" rIns="45719" anchor="ctr"/>
          <a:lstStyle/>
          <a:p>
            <a:pPr algn="ctr">
              <a:defRPr sz="2400"/>
            </a:pPr>
            <a:endParaRPr/>
          </a:p>
        </p:txBody>
      </p:sp>
      <p:sp>
        <p:nvSpPr>
          <p:cNvPr id="9" name="Shape 19"/>
          <p:cNvSpPr txBox="1"/>
          <p:nvPr/>
        </p:nvSpPr>
        <p:spPr>
          <a:xfrm>
            <a:off x="0" y="6580999"/>
            <a:ext cx="4067944" cy="2642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699" tIns="45699" rIns="45699" bIns="45699">
            <a:spAutoFit/>
          </a:bodyPr>
          <a:lstStyle>
            <a:lvl1pPr>
              <a:defRPr sz="1200" i="1">
                <a:solidFill>
                  <a:srgbClr val="808080"/>
                </a:solidFill>
              </a:defRPr>
            </a:lvl1pPr>
          </a:lstStyle>
          <a:p>
            <a:r>
              <a:t>INFO20003 Database Systems</a:t>
            </a:r>
          </a:p>
        </p:txBody>
      </p:sp>
      <p:sp>
        <p:nvSpPr>
          <p:cNvPr id="10" name="Slide Number"/>
          <p:cNvSpPr txBox="1">
            <a:spLocks noGrp="1"/>
          </p:cNvSpPr>
          <p:nvPr>
            <p:ph type="sldNum" sz="quarter" idx="2"/>
          </p:nvPr>
        </p:nvSpPr>
        <p:spPr>
          <a:xfrm>
            <a:off x="8539843" y="6541696"/>
            <a:ext cx="301908" cy="288825"/>
          </a:xfrm>
          <a:prstGeom prst="rect">
            <a:avLst/>
          </a:prstGeom>
          <a:ln w="12700">
            <a:miter lim="400000"/>
          </a:ln>
        </p:spPr>
        <p:txBody>
          <a:bodyPr wrap="none" lIns="45719" rIns="45719">
            <a:spAutoFit/>
          </a:bodyPr>
          <a:lstStyle/>
          <a:p>
            <a:fld id="{86CB4B4D-7CA3-9044-876B-883B54F8677D}" type="slidenum">
              <a:t>‹#›</a:t>
            </a:fld>
            <a:endParaRPr/>
          </a:p>
        </p:txBody>
      </p:sp>
      <p:sp>
        <p:nvSpPr>
          <p:cNvPr id="11" name="Title Text"/>
          <p:cNvSpPr txBox="1">
            <a:spLocks noGrp="1"/>
          </p:cNvSpPr>
          <p:nvPr>
            <p:ph type="title"/>
          </p:nvPr>
        </p:nvSpPr>
        <p:spPr>
          <a:xfrm>
            <a:off x="2462213" y="76200"/>
            <a:ext cx="6605587" cy="6857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24" tIns="91424" rIns="91424" bIns="91424" anchor="ctr">
            <a:normAutofit/>
          </a:bodyPr>
          <a:lstStyle/>
          <a:p>
            <a:r>
              <a:t>Title Text</a:t>
            </a:r>
          </a:p>
        </p:txBody>
      </p:sp>
      <p:sp>
        <p:nvSpPr>
          <p:cNvPr id="12" name="Body Level One…"/>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24" tIns="91424" rIns="91424" bIns="91424"/>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ransition spd="med"/>
  <p:txStyles>
    <p:titleStyle>
      <a:lvl1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5pPr>
      <a:lvl6pPr marL="0" marR="0" indent="45720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6pPr>
      <a:lvl7pPr marL="0" marR="0" indent="91440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7pPr>
      <a:lvl8pPr marL="0" marR="0" indent="137160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8pPr>
      <a:lvl9pPr marL="0" marR="0" indent="1828800" algn="l" defTabSz="914400" rtl="0" latinLnBrk="0">
        <a:lnSpc>
          <a:spcPct val="100000"/>
        </a:lnSpc>
        <a:spcBef>
          <a:spcPts val="0"/>
        </a:spcBef>
        <a:spcAft>
          <a:spcPts val="0"/>
        </a:spcAft>
        <a:buClrTx/>
        <a:buSzTx/>
        <a:buFontTx/>
        <a:buNone/>
        <a:tabLst/>
        <a:defRPr sz="1400" b="0" i="0" u="none" strike="noStrike" cap="none" spc="0" baseline="0">
          <a:solidFill>
            <a:srgbClr val="000000"/>
          </a:solidFill>
          <a:uFillTx/>
          <a:latin typeface="+mn-lt"/>
          <a:ea typeface="+mn-ea"/>
          <a:cs typeface="+mn-cs"/>
          <a:sym typeface="Arial"/>
        </a:defRPr>
      </a:lvl9pPr>
    </p:titleStyle>
    <p:bodyStyle>
      <a:lvl1pPr marL="342900" marR="0" indent="-190500" algn="l" defTabSz="914400" rtl="0" latinLnBrk="0">
        <a:lnSpc>
          <a:spcPct val="100000"/>
        </a:lnSpc>
        <a:spcBef>
          <a:spcPts val="400"/>
        </a:spcBef>
        <a:spcAft>
          <a:spcPts val="0"/>
        </a:spcAft>
        <a:buClr>
          <a:srgbClr val="000000"/>
        </a:buClr>
        <a:buSzPct val="100000"/>
        <a:buFont typeface="Arial"/>
        <a:buChar char="•"/>
        <a:tabLst/>
        <a:defRPr sz="1400" b="0" i="0" u="none" strike="noStrike" cap="none" spc="0" baseline="0">
          <a:solidFill>
            <a:srgbClr val="000000"/>
          </a:solidFill>
          <a:uFillTx/>
          <a:latin typeface="+mn-lt"/>
          <a:ea typeface="+mn-ea"/>
          <a:cs typeface="+mn-cs"/>
          <a:sym typeface="Arial"/>
        </a:defRPr>
      </a:lvl1pPr>
      <a:lvl2pPr marL="742950" marR="0" indent="-146050" algn="l" defTabSz="914400" rtl="0" latinLnBrk="0">
        <a:lnSpc>
          <a:spcPct val="100000"/>
        </a:lnSpc>
        <a:spcBef>
          <a:spcPts val="400"/>
        </a:spcBef>
        <a:spcAft>
          <a:spcPts val="0"/>
        </a:spcAft>
        <a:buClr>
          <a:srgbClr val="000000"/>
        </a:buClr>
        <a:buSzPct val="100000"/>
        <a:buFont typeface="Arial"/>
        <a:buChar char="–"/>
        <a:tabLst/>
        <a:defRPr sz="1400" b="0" i="0" u="none" strike="noStrike" cap="none" spc="0" baseline="0">
          <a:solidFill>
            <a:srgbClr val="000000"/>
          </a:solidFill>
          <a:uFillTx/>
          <a:latin typeface="+mn-lt"/>
          <a:ea typeface="+mn-ea"/>
          <a:cs typeface="+mn-cs"/>
          <a:sym typeface="Arial"/>
        </a:defRPr>
      </a:lvl2pPr>
      <a:lvl3pPr marL="1143000" marR="0" indent="-101600" algn="l" defTabSz="914400" rtl="0" latinLnBrk="0">
        <a:lnSpc>
          <a:spcPct val="100000"/>
        </a:lnSpc>
        <a:spcBef>
          <a:spcPts val="400"/>
        </a:spcBef>
        <a:spcAft>
          <a:spcPts val="0"/>
        </a:spcAft>
        <a:buClr>
          <a:srgbClr val="000000"/>
        </a:buClr>
        <a:buSzPct val="100000"/>
        <a:buFont typeface="Arial"/>
        <a:buChar char="•"/>
        <a:tabLst/>
        <a:defRPr sz="1400" b="0" i="0" u="none" strike="noStrike" cap="none" spc="0" baseline="0">
          <a:solidFill>
            <a:srgbClr val="000000"/>
          </a:solidFill>
          <a:uFillTx/>
          <a:latin typeface="+mn-lt"/>
          <a:ea typeface="+mn-ea"/>
          <a:cs typeface="+mn-cs"/>
          <a:sym typeface="Arial"/>
        </a:defRPr>
      </a:lvl3pPr>
      <a:lvl4pPr marL="1600200" marR="0" indent="-101600" algn="l" defTabSz="914400" rtl="0" latinLnBrk="0">
        <a:lnSpc>
          <a:spcPct val="100000"/>
        </a:lnSpc>
        <a:spcBef>
          <a:spcPts val="400"/>
        </a:spcBef>
        <a:spcAft>
          <a:spcPts val="0"/>
        </a:spcAft>
        <a:buClr>
          <a:srgbClr val="000000"/>
        </a:buClr>
        <a:buSzPct val="100000"/>
        <a:buFont typeface="Arial"/>
        <a:buChar char="–"/>
        <a:tabLst/>
        <a:defRPr sz="1400" b="0" i="0" u="none" strike="noStrike" cap="none" spc="0" baseline="0">
          <a:solidFill>
            <a:srgbClr val="000000"/>
          </a:solidFill>
          <a:uFillTx/>
          <a:latin typeface="+mn-lt"/>
          <a:ea typeface="+mn-ea"/>
          <a:cs typeface="+mn-cs"/>
          <a:sym typeface="Arial"/>
        </a:defRPr>
      </a:lvl4pPr>
      <a:lvl5pPr marL="2057400" marR="0" indent="-101600" algn="l" defTabSz="914400" rtl="0" latinLnBrk="0">
        <a:lnSpc>
          <a:spcPct val="100000"/>
        </a:lnSpc>
        <a:spcBef>
          <a:spcPts val="400"/>
        </a:spcBef>
        <a:spcAft>
          <a:spcPts val="0"/>
        </a:spcAft>
        <a:buClr>
          <a:srgbClr val="000000"/>
        </a:buClr>
        <a:buSzPct val="100000"/>
        <a:buFont typeface="Arial"/>
        <a:buChar char="»"/>
        <a:tabLst/>
        <a:defRPr sz="1400" b="0" i="0" u="none" strike="noStrike" cap="none" spc="0" baseline="0">
          <a:solidFill>
            <a:srgbClr val="000000"/>
          </a:solidFill>
          <a:uFillTx/>
          <a:latin typeface="+mn-lt"/>
          <a:ea typeface="+mn-ea"/>
          <a:cs typeface="+mn-cs"/>
          <a:sym typeface="Arial"/>
        </a:defRPr>
      </a:lvl5pPr>
      <a:lvl6pPr marL="2514600" marR="0" indent="-101600" algn="l" defTabSz="914400" rtl="0" latinLnBrk="0">
        <a:lnSpc>
          <a:spcPct val="100000"/>
        </a:lnSpc>
        <a:spcBef>
          <a:spcPts val="400"/>
        </a:spcBef>
        <a:spcAft>
          <a:spcPts val="0"/>
        </a:spcAft>
        <a:buClr>
          <a:srgbClr val="000000"/>
        </a:buClr>
        <a:buSzPct val="100000"/>
        <a:buFont typeface="Arial"/>
        <a:buChar char="»"/>
        <a:tabLst/>
        <a:defRPr sz="1400" b="0" i="0" u="none" strike="noStrike" cap="none" spc="0" baseline="0">
          <a:solidFill>
            <a:srgbClr val="000000"/>
          </a:solidFill>
          <a:uFillTx/>
          <a:latin typeface="+mn-lt"/>
          <a:ea typeface="+mn-ea"/>
          <a:cs typeface="+mn-cs"/>
          <a:sym typeface="Arial"/>
        </a:defRPr>
      </a:lvl6pPr>
      <a:lvl7pPr marL="2971800" marR="0" indent="-101600" algn="l" defTabSz="914400" rtl="0" latinLnBrk="0">
        <a:lnSpc>
          <a:spcPct val="100000"/>
        </a:lnSpc>
        <a:spcBef>
          <a:spcPts val="400"/>
        </a:spcBef>
        <a:spcAft>
          <a:spcPts val="0"/>
        </a:spcAft>
        <a:buClr>
          <a:srgbClr val="000000"/>
        </a:buClr>
        <a:buSzPct val="100000"/>
        <a:buFont typeface="Arial"/>
        <a:buChar char="»"/>
        <a:tabLst/>
        <a:defRPr sz="1400" b="0" i="0" u="none" strike="noStrike" cap="none" spc="0" baseline="0">
          <a:solidFill>
            <a:srgbClr val="000000"/>
          </a:solidFill>
          <a:uFillTx/>
          <a:latin typeface="+mn-lt"/>
          <a:ea typeface="+mn-ea"/>
          <a:cs typeface="+mn-cs"/>
          <a:sym typeface="Arial"/>
        </a:defRPr>
      </a:lvl7pPr>
      <a:lvl8pPr marL="3429000" marR="0" indent="-101600" algn="l" defTabSz="914400" rtl="0" latinLnBrk="0">
        <a:lnSpc>
          <a:spcPct val="100000"/>
        </a:lnSpc>
        <a:spcBef>
          <a:spcPts val="400"/>
        </a:spcBef>
        <a:spcAft>
          <a:spcPts val="0"/>
        </a:spcAft>
        <a:buClr>
          <a:srgbClr val="000000"/>
        </a:buClr>
        <a:buSzPct val="100000"/>
        <a:buFont typeface="Arial"/>
        <a:buChar char="»"/>
        <a:tabLst/>
        <a:defRPr sz="1400" b="0" i="0" u="none" strike="noStrike" cap="none" spc="0" baseline="0">
          <a:solidFill>
            <a:srgbClr val="000000"/>
          </a:solidFill>
          <a:uFillTx/>
          <a:latin typeface="+mn-lt"/>
          <a:ea typeface="+mn-ea"/>
          <a:cs typeface="+mn-cs"/>
          <a:sym typeface="Arial"/>
        </a:defRPr>
      </a:lvl8pPr>
      <a:lvl9pPr marL="3886200" marR="0" indent="-101600" algn="l" defTabSz="914400" rtl="0" latinLnBrk="0">
        <a:lnSpc>
          <a:spcPct val="100000"/>
        </a:lnSpc>
        <a:spcBef>
          <a:spcPts val="400"/>
        </a:spcBef>
        <a:spcAft>
          <a:spcPts val="0"/>
        </a:spcAft>
        <a:buClr>
          <a:srgbClr val="000000"/>
        </a:buClr>
        <a:buSzPct val="100000"/>
        <a:buFont typeface="Arial"/>
        <a:buChar char="»"/>
        <a:tabLst/>
        <a:defRPr sz="1400" b="0" i="0" u="none" strike="noStrike" cap="none" spc="0" baseline="0">
          <a:solidFill>
            <a:srgbClr val="000000"/>
          </a:solidFill>
          <a:uFillTx/>
          <a:latin typeface="+mn-lt"/>
          <a:ea typeface="+mn-ea"/>
          <a:cs typeface="+mn-cs"/>
          <a:sym typeface="Arial"/>
        </a:defRPr>
      </a:lvl9pPr>
    </p:bodyStyle>
    <p:otherStyle>
      <a:lvl1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5pPr>
      <a:lvl6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6pPr>
      <a:lvl7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7pPr>
      <a:lvl8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8pPr>
      <a:lvl9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hyperlink" Target="https://www.google.com/search?q=column+family+store&amp;rlz=1C5CHFA_enAU783AU812&amp;source=lnms&amp;tbm=isch&amp;sa=X&amp;ved=0ahUKEwiIg4i707viAhXx8XMBHWuCAY8Q_AUIDigB&amp;biw=1440&amp;bih=716#imgrc=vktlPkW8D7CQe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hyperlink" Target="https://www.google.com/search?q=column+family+store&amp;rlz=1C5CHFA_enAU783AU812&amp;source=lnms&amp;tbm=isch&amp;sa=X&amp;ved=0ahUKEwiIg4i707viAhXx8XMBHWuCAY8Q_AUIDigB&amp;biw=1440&amp;bih=716#imgrc=hR5i4LaD5DW0SM:"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hyperlink" Target="https://www.google.com/search?q=document+store&amp;rlz=1C5CHFA_enAU783AU812&amp;source=lnms&amp;tbm=isch&amp;sa=X&amp;ved=0ahUKEwjZgsb807viAhURU30KHZHRCskQ_AUIDigB&amp;biw=1440&amp;bih=716&amp;dpr=2#imgrc=rFDJBRFS9hyDGM:"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hyperlink" Target="https://www.google.com/search?q=graph+database&amp;rlz=1C5CHFA_enAU783AU812&amp;source=lnms&amp;tbm=isch&amp;sa=X&amp;ved=0ahUKEwi7hIa_0rviAhUF_XMBHaYZAQoQ_AUIDigB&amp;biw=1440&amp;bih=716#imgrc=MKmkZXUR5NIEDM:"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hyperlink" Target="https://www.google.com/search?q=graph+database&amp;rlz=1C5CHFA_enAU783AU812&amp;source=lnms&amp;tbm=isch&amp;sa=X&amp;ved=0ahUKEwi7hIa_0rviAhUF_XMBHaYZAQoQ_AUIDigB&amp;biw=1440&amp;bih=716#imgrc=ydEvFNq3bjBTQM:"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hyperlink" Target="https://www.google.com/search?q=key+value+store&amp;rlz=1C5CHFA_enAU783AU812&amp;source=lnms&amp;tbm=isch&amp;sa=X&amp;ved=0ahUKEwjEyrSg07viAhUkjOYKHYknCwgQ_AUIDigB&amp;biw=1440&amp;bih=716#imgrc=21g0eFT_9EdOm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1"/>
          <p:cNvSpPr txBox="1">
            <a:spLocks noGrp="1"/>
          </p:cNvSpPr>
          <p:nvPr>
            <p:ph type="sldNum" sz="quarter" idx="2"/>
          </p:nvPr>
        </p:nvSpPr>
        <p:spPr>
          <a:xfrm>
            <a:off x="8539843" y="6541696"/>
            <a:ext cx="203024"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a:t>
            </a:fld>
            <a:endParaRPr/>
          </a:p>
        </p:txBody>
      </p:sp>
      <p:sp>
        <p:nvSpPr>
          <p:cNvPr id="86" name="Shape 53"/>
          <p:cNvSpPr txBox="1">
            <a:spLocks noGrp="1"/>
          </p:cNvSpPr>
          <p:nvPr>
            <p:ph type="title"/>
          </p:nvPr>
        </p:nvSpPr>
        <p:spPr>
          <a:xfrm>
            <a:off x="2438399" y="1806575"/>
            <a:ext cx="6400801" cy="1312863"/>
          </a:xfrm>
          <a:prstGeom prst="rect">
            <a:avLst/>
          </a:prstGeom>
        </p:spPr>
        <p:txBody>
          <a:bodyPr lIns="45699" tIns="45699" rIns="45699" bIns="45699"/>
          <a:lstStyle>
            <a:lvl1pPr>
              <a:defRPr sz="3200">
                <a:solidFill>
                  <a:schemeClr val="accent3">
                    <a:lumOff val="44000"/>
                  </a:schemeClr>
                </a:solidFill>
              </a:defRPr>
            </a:lvl1pPr>
          </a:lstStyle>
          <a:p>
            <a:r>
              <a:t>INFO20003 Database Systems</a:t>
            </a:r>
          </a:p>
        </p:txBody>
      </p:sp>
      <p:sp>
        <p:nvSpPr>
          <p:cNvPr id="87" name="Shape 54"/>
          <p:cNvSpPr txBox="1">
            <a:spLocks noGrp="1"/>
          </p:cNvSpPr>
          <p:nvPr>
            <p:ph type="body" sz="quarter" idx="1"/>
          </p:nvPr>
        </p:nvSpPr>
        <p:spPr>
          <a:xfrm>
            <a:off x="849958" y="4267200"/>
            <a:ext cx="7989239" cy="1250032"/>
          </a:xfrm>
          <a:prstGeom prst="rect">
            <a:avLst/>
          </a:prstGeom>
        </p:spPr>
        <p:txBody>
          <a:bodyPr lIns="45699" tIns="45699" rIns="45699" bIns="45699"/>
          <a:lstStyle/>
          <a:p>
            <a:pPr defTabSz="749808">
              <a:spcBef>
                <a:spcPts val="300"/>
              </a:spcBef>
              <a:defRPr sz="1968">
                <a:solidFill>
                  <a:schemeClr val="accent3">
                    <a:lumOff val="44000"/>
                  </a:schemeClr>
                </a:solidFill>
              </a:defRPr>
            </a:pPr>
            <a:r>
              <a:rPr dirty="0"/>
              <a:t>Tutorial 12</a:t>
            </a:r>
          </a:p>
          <a:p>
            <a:pPr defTabSz="749808">
              <a:spcBef>
                <a:spcPts val="300"/>
              </a:spcBef>
              <a:defRPr sz="1640"/>
            </a:pPr>
            <a:br>
              <a:rPr dirty="0"/>
            </a:br>
            <a:endParaRPr dirty="0"/>
          </a:p>
        </p:txBody>
      </p:sp>
      <p:sp>
        <p:nvSpPr>
          <p:cNvPr id="88" name="Shape 55"/>
          <p:cNvSpPr txBox="1">
            <a:spLocks noGrp="1"/>
          </p:cNvSpPr>
          <p:nvPr>
            <p:ph type="body" idx="21"/>
          </p:nvPr>
        </p:nvSpPr>
        <p:spPr>
          <a:xfrm>
            <a:off x="849312" y="3140966"/>
            <a:ext cx="7989886" cy="105003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699" tIns="45699" rIns="45699" bIns="45699"/>
          <a:lstStyle>
            <a:lvl1pPr marL="0" indent="0" algn="ctr">
              <a:spcBef>
                <a:spcPts val="0"/>
              </a:spcBef>
              <a:buClrTx/>
              <a:buSzTx/>
              <a:buFontTx/>
              <a:buNone/>
              <a:defRPr sz="2400">
                <a:solidFill>
                  <a:srgbClr val="FFFF00"/>
                </a:solidFill>
              </a:defRPr>
            </a:lvl1pPr>
          </a:lstStyle>
          <a:p>
            <a:r>
              <a:rPr lang="en-AU" dirty="0" err="1">
                <a:solidFill>
                  <a:schemeClr val="bg1"/>
                </a:solidFill>
              </a:rPr>
              <a:t>Kuoyuan</a:t>
            </a:r>
            <a:r>
              <a:rPr lang="en-AU" dirty="0">
                <a:solidFill>
                  <a:schemeClr val="bg1"/>
                </a:solidFill>
              </a:rPr>
              <a:t> Li</a:t>
            </a:r>
            <a:endParaRPr dirty="0">
              <a:solidFill>
                <a:schemeClr val="bg1"/>
              </a:solidFill>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
        <p:nvSpPr>
          <p:cNvPr id="161"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62"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Type of NoSQL database</a:t>
            </a:r>
          </a:p>
        </p:txBody>
      </p:sp>
      <p:sp>
        <p:nvSpPr>
          <p:cNvPr id="163" name="c. Column-family stor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rPr dirty="0"/>
              <a:t>c. </a:t>
            </a:r>
            <a:r>
              <a:rPr b="1" dirty="0"/>
              <a:t>Column-family stores:</a:t>
            </a:r>
          </a:p>
        </p:txBody>
      </p:sp>
      <p:sp>
        <p:nvSpPr>
          <p:cNvPr id="164" name="Wide-column stores or extensible record stores…"/>
          <p:cNvSpPr txBox="1"/>
          <p:nvPr/>
        </p:nvSpPr>
        <p:spPr>
          <a:xfrm>
            <a:off x="501127" y="2192209"/>
            <a:ext cx="8624346" cy="21236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200526" indent="-200526" defTabSz="457200">
              <a:buSzPct val="100000"/>
              <a:buChar char="•"/>
              <a:defRPr sz="2400">
                <a:latin typeface="Times Roman"/>
                <a:ea typeface="Times Roman"/>
                <a:cs typeface="Times Roman"/>
                <a:sym typeface="Times Roman"/>
              </a:defRPr>
            </a:pPr>
            <a:r>
              <a:rPr dirty="0"/>
              <a:t>A type of </a:t>
            </a:r>
            <a:r>
              <a:rPr b="1" dirty="0"/>
              <a:t>key-value</a:t>
            </a:r>
            <a:r>
              <a:rPr dirty="0"/>
              <a:t> database </a:t>
            </a:r>
            <a:endParaRPr sz="1200" dirty="0"/>
          </a:p>
          <a:p>
            <a:pPr defTabSz="457200">
              <a:defRPr sz="2400">
                <a:latin typeface="Times Roman"/>
                <a:ea typeface="Times Roman"/>
                <a:cs typeface="Times Roman"/>
                <a:sym typeface="Times Roman"/>
              </a:defRPr>
            </a:pPr>
            <a:endParaRPr sz="1200" dirty="0"/>
          </a:p>
          <a:p>
            <a:pPr marL="200526" indent="-200526" defTabSz="457200">
              <a:buSzPct val="100000"/>
              <a:buChar char="•"/>
              <a:defRPr sz="2400">
                <a:latin typeface="Times Roman"/>
                <a:ea typeface="Times Roman"/>
                <a:cs typeface="Times Roman"/>
                <a:sym typeface="Times Roman"/>
              </a:defRPr>
            </a:pPr>
            <a:r>
              <a:rPr dirty="0"/>
              <a:t>Use tables, rows and columns but for each record the column names, their format and record keys can greatly vary</a:t>
            </a:r>
          </a:p>
          <a:p>
            <a:pPr marL="200526" indent="-200526" defTabSz="457200">
              <a:buSzPct val="100000"/>
              <a:buChar char="•"/>
              <a:defRPr sz="2400">
                <a:latin typeface="Times Roman"/>
                <a:ea typeface="Times Roman"/>
                <a:cs typeface="Times Roman"/>
                <a:sym typeface="Times Roman"/>
              </a:defRPr>
            </a:pPr>
            <a:r>
              <a:rPr b="1" dirty="0"/>
              <a:t>Semi-structured</a:t>
            </a:r>
            <a:r>
              <a:rPr dirty="0"/>
              <a:t> data </a:t>
            </a:r>
          </a:p>
          <a:p>
            <a:pPr marL="200526" indent="-200526" defTabSz="457200">
              <a:buSzPct val="100000"/>
              <a:buChar char="•"/>
              <a:defRPr sz="2400">
                <a:latin typeface="Times Roman"/>
                <a:ea typeface="Times Roman"/>
                <a:cs typeface="Times Roman"/>
                <a:sym typeface="Times Roman"/>
              </a:defRPr>
            </a:pPr>
            <a:r>
              <a:rPr b="1" i="1" dirty="0"/>
              <a:t>Columns</a:t>
            </a:r>
            <a:r>
              <a:rPr dirty="0"/>
              <a:t>: created for each row instead of being predefined </a:t>
            </a:r>
          </a:p>
        </p:txBody>
      </p:sp>
      <p:sp>
        <p:nvSpPr>
          <p:cNvPr id="165" name="Examples: Cassandra and Hbase used by Facebook in the past to handle messaging and inbox search. Other enterprises using wide column stores are Netflix, Twitter and Reddit"/>
          <p:cNvSpPr txBox="1"/>
          <p:nvPr/>
        </p:nvSpPr>
        <p:spPr>
          <a:xfrm>
            <a:off x="434062" y="4671060"/>
            <a:ext cx="8514200" cy="11963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marL="200526" indent="-200526" defTabSz="457200">
              <a:lnSpc>
                <a:spcPts val="4200"/>
              </a:lnSpc>
              <a:buSzPct val="100000"/>
              <a:buChar char="•"/>
              <a:defRPr sz="2400">
                <a:latin typeface="Times Roman"/>
                <a:ea typeface="Times Roman"/>
                <a:cs typeface="Times Roman"/>
                <a:sym typeface="Times Roman"/>
              </a:defRPr>
            </a:lvl1pPr>
          </a:lstStyle>
          <a:p>
            <a:r>
              <a:rPr dirty="0"/>
              <a:t>Examples: Cassandra and </a:t>
            </a:r>
            <a:r>
              <a:rPr dirty="0" err="1"/>
              <a:t>Hbase</a:t>
            </a:r>
            <a:r>
              <a:rPr dirty="0"/>
              <a:t> used by Facebook in the past to handle messaging and inbox search. Other enterprises using wide column stores are Netflix, Twitter and Reddit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6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 grpId="1" animBg="1" advAuto="0"/>
      <p:bldP spid="164" grpId="2" animBg="1" advAuto="0"/>
      <p:bldP spid="165" grpId="3"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TextBox 1"/>
          <p:cNvSpPr txBox="1">
            <a:spLocks noGrp="1"/>
          </p:cNvSpPr>
          <p:nvPr>
            <p:ph type="sldNum" sz="quarter" idx="2"/>
          </p:nvPr>
        </p:nvSpPr>
        <p:spPr>
          <a:xfrm>
            <a:off x="8539843" y="6541696"/>
            <a:ext cx="288712"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sp>
        <p:nvSpPr>
          <p:cNvPr id="170"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71"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rPr dirty="0"/>
              <a:t>1.  Type of NoSQL database</a:t>
            </a:r>
          </a:p>
        </p:txBody>
      </p:sp>
      <p:sp>
        <p:nvSpPr>
          <p:cNvPr id="172" name="c. Column-family stores:"/>
          <p:cNvSpPr txBox="1"/>
          <p:nvPr/>
        </p:nvSpPr>
        <p:spPr>
          <a:xfrm>
            <a:off x="0" y="1773030"/>
            <a:ext cx="8442038" cy="8309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defRPr sz="2400">
                <a:latin typeface="Times Roman"/>
                <a:ea typeface="Times Roman"/>
                <a:cs typeface="Times Roman"/>
                <a:sym typeface="Times Roman"/>
              </a:defRPr>
            </a:pPr>
            <a:r>
              <a:rPr dirty="0"/>
              <a:t>c. </a:t>
            </a:r>
            <a:r>
              <a:rPr b="1" dirty="0"/>
              <a:t>Column-</a:t>
            </a:r>
            <a:endParaRPr lang="en-AU" b="1" dirty="0"/>
          </a:p>
          <a:p>
            <a:pPr defTabSz="457200">
              <a:defRPr sz="2400">
                <a:latin typeface="Times Roman"/>
                <a:ea typeface="Times Roman"/>
                <a:cs typeface="Times Roman"/>
                <a:sym typeface="Times Roman"/>
              </a:defRPr>
            </a:pPr>
            <a:r>
              <a:rPr b="1" dirty="0"/>
              <a:t>family stores:</a:t>
            </a:r>
          </a:p>
        </p:txBody>
      </p:sp>
      <p:pic>
        <p:nvPicPr>
          <p:cNvPr id="173" name="Image" descr="Image"/>
          <p:cNvPicPr>
            <a:picLocks noChangeAspect="1"/>
          </p:cNvPicPr>
          <p:nvPr/>
        </p:nvPicPr>
        <p:blipFill>
          <a:blip r:embed="rId3"/>
          <a:stretch>
            <a:fillRect/>
          </a:stretch>
        </p:blipFill>
        <p:spPr>
          <a:xfrm>
            <a:off x="2327719" y="1591668"/>
            <a:ext cx="6356480" cy="4657767"/>
          </a:xfrm>
          <a:prstGeom prst="rect">
            <a:avLst/>
          </a:prstGeom>
          <a:ln w="12700">
            <a:miter lim="400000"/>
          </a:ln>
        </p:spPr>
      </p:pic>
      <p:sp>
        <p:nvSpPr>
          <p:cNvPr id="174" name="https://www.google.com/search?q=column+family+store&amp;rlz=1C5CHFA_enAU783AU812&amp;source=lnms&amp;tbm=isch&amp;sa=X&amp;ved=0ahUKEwiIg4i707viAhXx8XMBHWuCAY8Q_AUIDigB&amp;biw=1440&amp;bih=716#imgrc=vktlPkW8D7CQeM:"/>
          <p:cNvSpPr txBox="1"/>
          <p:nvPr/>
        </p:nvSpPr>
        <p:spPr>
          <a:xfrm>
            <a:off x="186890" y="5937015"/>
            <a:ext cx="9065454" cy="624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u="sng">
                <a:solidFill>
                  <a:srgbClr val="009999"/>
                </a:solidFill>
                <a:uFill>
                  <a:solidFill>
                    <a:srgbClr val="009999"/>
                  </a:solidFill>
                </a:uFill>
                <a:latin typeface="Times Roman"/>
                <a:ea typeface="Times Roman"/>
                <a:cs typeface="Times Roman"/>
                <a:sym typeface="Times Roman"/>
                <a:hlinkClick r:id="rId4"/>
              </a:defRPr>
            </a:lvl1pPr>
          </a:lstStyle>
          <a:p>
            <a:pPr>
              <a:defRPr>
                <a:solidFill>
                  <a:srgbClr val="0000EE"/>
                </a:solidFill>
                <a:uFillTx/>
              </a:defRPr>
            </a:pPr>
            <a:r>
              <a:rPr>
                <a:solidFill>
                  <a:srgbClr val="009999"/>
                </a:solidFill>
                <a:uFill>
                  <a:solidFill>
                    <a:srgbClr val="009999"/>
                  </a:solidFill>
                </a:uFill>
                <a:hlinkClick r:id="rId4"/>
              </a:rPr>
              <a:t>https://www.google.com/search?q=column+family+store&amp;rlz=1C5CHFA_enAU783AU812&amp;source=lnms&amp;tbm=isch&amp;sa=X&amp;ved=0ahUKEwiIg4i707viAhXx8XMBHWuCAY8Q_AUIDigB&amp;biw=1440&amp;bih=716#imgrc=vktlPkW8D7CQeM:</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12</a:t>
            </a:fld>
            <a:endParaRPr/>
          </a:p>
        </p:txBody>
      </p:sp>
      <p:sp>
        <p:nvSpPr>
          <p:cNvPr id="179"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80"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Type of NoSQL database</a:t>
            </a:r>
          </a:p>
        </p:txBody>
      </p:sp>
      <p:sp>
        <p:nvSpPr>
          <p:cNvPr id="181" name="c. Column-family stor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t>c. </a:t>
            </a:r>
            <a:r>
              <a:rPr b="1"/>
              <a:t>Column-family stores:</a:t>
            </a:r>
          </a:p>
        </p:txBody>
      </p:sp>
      <p:sp>
        <p:nvSpPr>
          <p:cNvPr id="182" name="Text"/>
          <p:cNvSpPr txBox="1"/>
          <p:nvPr/>
        </p:nvSpPr>
        <p:spPr>
          <a:xfrm>
            <a:off x="186890" y="5937015"/>
            <a:ext cx="142241" cy="269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u="sng">
                <a:solidFill>
                  <a:srgbClr val="0000EE"/>
                </a:solidFill>
                <a:latin typeface="Times Roman"/>
                <a:ea typeface="Times Roman"/>
                <a:cs typeface="Times Roman"/>
                <a:sym typeface="Times Roman"/>
              </a:defRPr>
            </a:lvl1pPr>
          </a:lstStyle>
          <a:p>
            <a:r>
              <a:t> </a:t>
            </a:r>
          </a:p>
        </p:txBody>
      </p:sp>
      <p:pic>
        <p:nvPicPr>
          <p:cNvPr id="183" name="Image" descr="Image"/>
          <p:cNvPicPr>
            <a:picLocks noChangeAspect="1"/>
          </p:cNvPicPr>
          <p:nvPr/>
        </p:nvPicPr>
        <p:blipFill>
          <a:blip r:embed="rId3"/>
          <a:stretch>
            <a:fillRect/>
          </a:stretch>
        </p:blipFill>
        <p:spPr>
          <a:xfrm>
            <a:off x="3659223" y="1868080"/>
            <a:ext cx="5338727" cy="4212090"/>
          </a:xfrm>
          <a:prstGeom prst="rect">
            <a:avLst/>
          </a:prstGeom>
          <a:ln w="12700">
            <a:miter lim="400000"/>
          </a:ln>
        </p:spPr>
      </p:pic>
      <p:sp>
        <p:nvSpPr>
          <p:cNvPr id="184" name="https://www.google.com/search?q=column+family+store&amp;rlz=1C5CHFA_enAU783AU812&amp;source=lnms&amp;tbm=isch&amp;sa=X&amp;ved=0ahUKEwiIg4i707viAhXx8XMBHWuCAY8Q_AUIDigB&amp;biw=1440&amp;bih=716#imgrc=hR5i4LaD5DW0SM:"/>
          <p:cNvSpPr txBox="1"/>
          <p:nvPr/>
        </p:nvSpPr>
        <p:spPr>
          <a:xfrm>
            <a:off x="173379" y="5799695"/>
            <a:ext cx="9065455" cy="624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u="sng">
                <a:solidFill>
                  <a:srgbClr val="009999"/>
                </a:solidFill>
                <a:uFill>
                  <a:solidFill>
                    <a:srgbClr val="009999"/>
                  </a:solidFill>
                </a:uFill>
                <a:latin typeface="Times Roman"/>
                <a:ea typeface="Times Roman"/>
                <a:cs typeface="Times Roman"/>
                <a:sym typeface="Times Roman"/>
                <a:hlinkClick r:id="rId4"/>
              </a:defRPr>
            </a:lvl1pPr>
          </a:lstStyle>
          <a:p>
            <a:pPr>
              <a:defRPr>
                <a:solidFill>
                  <a:srgbClr val="0000EE"/>
                </a:solidFill>
                <a:uFillTx/>
              </a:defRPr>
            </a:pPr>
            <a:r>
              <a:rPr>
                <a:solidFill>
                  <a:srgbClr val="009999"/>
                </a:solidFill>
                <a:uFill>
                  <a:solidFill>
                    <a:srgbClr val="009999"/>
                  </a:solidFill>
                </a:uFill>
                <a:hlinkClick r:id="rId4"/>
              </a:rPr>
              <a:t>https://www.google.com/search?q=column+family+store&amp;rlz=1C5CHFA_enAU783AU812&amp;source=lnms&amp;tbm=isch&amp;sa=X&amp;ved=0ahUKEwiIg4i707viAhXx8XMBHWuCAY8Q_AUIDigB&amp;biw=1440&amp;bih=716#imgrc=hR5i4LaD5DW0SM:</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sp>
        <p:nvSpPr>
          <p:cNvPr id="189"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90"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Type of NoSQL database</a:t>
            </a:r>
          </a:p>
        </p:txBody>
      </p:sp>
      <p:sp>
        <p:nvSpPr>
          <p:cNvPr id="191" name="d. Document stor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rPr dirty="0"/>
              <a:t>d. </a:t>
            </a:r>
            <a:r>
              <a:rPr b="1" dirty="0"/>
              <a:t>Document stores</a:t>
            </a:r>
          </a:p>
        </p:txBody>
      </p:sp>
      <p:sp>
        <p:nvSpPr>
          <p:cNvPr id="192" name="Store data in JSON, XML or BSON documents (where JSON is by far the most dominant).…"/>
          <p:cNvSpPr txBox="1"/>
          <p:nvPr/>
        </p:nvSpPr>
        <p:spPr>
          <a:xfrm>
            <a:off x="492700" y="2451652"/>
            <a:ext cx="8624346" cy="23083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200526" indent="-200526" defTabSz="457200">
              <a:buSzPct val="100000"/>
              <a:buChar char="•"/>
              <a:defRPr sz="2400">
                <a:latin typeface="Times Roman"/>
                <a:ea typeface="Times Roman"/>
                <a:cs typeface="Times Roman"/>
                <a:sym typeface="Times Roman"/>
              </a:defRPr>
            </a:pPr>
            <a:r>
              <a:rPr dirty="0"/>
              <a:t>Store data in JSON, XML or BSON documents (where JSON is by far the most dominant).</a:t>
            </a:r>
          </a:p>
          <a:p>
            <a:pPr marL="200526" indent="-200526" defTabSz="457200">
              <a:buSzPct val="100000"/>
              <a:buChar char="•"/>
              <a:defRPr sz="2400">
                <a:latin typeface="Times Roman"/>
                <a:ea typeface="Times Roman"/>
                <a:cs typeface="Times Roman"/>
                <a:sym typeface="Times Roman"/>
              </a:defRPr>
            </a:pPr>
            <a:r>
              <a:rPr dirty="0"/>
              <a:t>Resulting documents are independent components which can be distributed more easily</a:t>
            </a:r>
          </a:p>
          <a:p>
            <a:pPr marL="200526" indent="-200526" defTabSz="457200">
              <a:buSzPct val="100000"/>
              <a:buChar char="•"/>
              <a:defRPr sz="2400">
                <a:latin typeface="Times Roman"/>
                <a:ea typeface="Times Roman"/>
                <a:cs typeface="Times Roman"/>
                <a:sym typeface="Times Roman"/>
              </a:defRPr>
            </a:pPr>
            <a:r>
              <a:rPr dirty="0"/>
              <a:t>Each document can have its own structure and schema</a:t>
            </a:r>
          </a:p>
          <a:p>
            <a:pPr marL="200526" indent="-200526" defTabSz="457200">
              <a:buSzPct val="100000"/>
              <a:buChar char="•"/>
              <a:defRPr sz="2400">
                <a:latin typeface="Times Roman"/>
                <a:ea typeface="Times Roman"/>
                <a:cs typeface="Times Roman"/>
                <a:sym typeface="Times Roman"/>
              </a:defRPr>
            </a:pPr>
            <a:r>
              <a:rPr dirty="0"/>
              <a:t>Still possible to create indexes within documents </a:t>
            </a:r>
          </a:p>
        </p:txBody>
      </p:sp>
      <p:sp>
        <p:nvSpPr>
          <p:cNvPr id="193" name="Examples: MongoDB"/>
          <p:cNvSpPr txBox="1"/>
          <p:nvPr/>
        </p:nvSpPr>
        <p:spPr>
          <a:xfrm>
            <a:off x="492700" y="5191094"/>
            <a:ext cx="8514200"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marL="200526" indent="-200526" defTabSz="457200">
              <a:lnSpc>
                <a:spcPts val="4200"/>
              </a:lnSpc>
              <a:buSzPct val="100000"/>
              <a:buChar char="•"/>
              <a:defRPr sz="2400">
                <a:latin typeface="Times Roman"/>
                <a:ea typeface="Times Roman"/>
                <a:cs typeface="Times Roman"/>
                <a:sym typeface="Times Roman"/>
              </a:defRPr>
            </a:lvl1pPr>
          </a:lstStyle>
          <a:p>
            <a:r>
              <a:rPr dirty="0"/>
              <a:t>Examples: MongoDB</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9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1" grpId="1" animBg="1" advAuto="0"/>
      <p:bldP spid="192" grpId="2" animBg="1" advAuto="0"/>
      <p:bldP spid="193" grpId="3"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sp>
        <p:nvSpPr>
          <p:cNvPr id="198"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99"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Type of NoSQL database</a:t>
            </a:r>
          </a:p>
        </p:txBody>
      </p:sp>
      <p:sp>
        <p:nvSpPr>
          <p:cNvPr id="200" name="d. Document stor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t>d. </a:t>
            </a:r>
            <a:r>
              <a:rPr b="1"/>
              <a:t>Document stores</a:t>
            </a:r>
          </a:p>
        </p:txBody>
      </p:sp>
      <p:pic>
        <p:nvPicPr>
          <p:cNvPr id="201" name="Image" descr="Image"/>
          <p:cNvPicPr>
            <a:picLocks noChangeAspect="1"/>
          </p:cNvPicPr>
          <p:nvPr/>
        </p:nvPicPr>
        <p:blipFill>
          <a:blip r:embed="rId3"/>
          <a:stretch>
            <a:fillRect/>
          </a:stretch>
        </p:blipFill>
        <p:spPr>
          <a:xfrm>
            <a:off x="959199" y="2205873"/>
            <a:ext cx="6805706" cy="4263816"/>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15</a:t>
            </a:fld>
            <a:endParaRPr/>
          </a:p>
        </p:txBody>
      </p:sp>
      <p:sp>
        <p:nvSpPr>
          <p:cNvPr id="206"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207"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Type of NoSQL database</a:t>
            </a:r>
          </a:p>
        </p:txBody>
      </p:sp>
      <p:sp>
        <p:nvSpPr>
          <p:cNvPr id="208" name="d. Document stor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t>d. </a:t>
            </a:r>
            <a:r>
              <a:rPr b="1"/>
              <a:t>Document stores</a:t>
            </a:r>
          </a:p>
        </p:txBody>
      </p:sp>
      <p:pic>
        <p:nvPicPr>
          <p:cNvPr id="209" name="Image" descr="Image"/>
          <p:cNvPicPr>
            <a:picLocks noChangeAspect="1"/>
          </p:cNvPicPr>
          <p:nvPr/>
        </p:nvPicPr>
        <p:blipFill>
          <a:blip r:embed="rId3"/>
          <a:stretch>
            <a:fillRect/>
          </a:stretch>
        </p:blipFill>
        <p:spPr>
          <a:xfrm>
            <a:off x="3270674" y="1758903"/>
            <a:ext cx="4988664" cy="3901392"/>
          </a:xfrm>
          <a:prstGeom prst="rect">
            <a:avLst/>
          </a:prstGeom>
          <a:ln w="12700">
            <a:miter lim="400000"/>
          </a:ln>
        </p:spPr>
      </p:pic>
      <p:sp>
        <p:nvSpPr>
          <p:cNvPr id="210" name="https://www.google.com/search?q=document+store&amp;rlz=1C5CHFA_enAU783AU812&amp;source=lnms&amp;tbm=isch&amp;sa=X&amp;ved=0ahUKEwjZgsb807viAhURU30KHZHRCskQ_AUIDigB&amp;biw=1440&amp;bih=716&amp;dpr=2#imgrc=rFDJBRFS9hyDGM:"/>
          <p:cNvSpPr txBox="1"/>
          <p:nvPr/>
        </p:nvSpPr>
        <p:spPr>
          <a:xfrm>
            <a:off x="46788" y="5844848"/>
            <a:ext cx="9050423" cy="624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u="sng">
                <a:solidFill>
                  <a:srgbClr val="009999"/>
                </a:solidFill>
                <a:uFill>
                  <a:solidFill>
                    <a:srgbClr val="009999"/>
                  </a:solidFill>
                </a:uFill>
                <a:latin typeface="Times Roman"/>
                <a:ea typeface="Times Roman"/>
                <a:cs typeface="Times Roman"/>
                <a:sym typeface="Times Roman"/>
                <a:hlinkClick r:id="rId4"/>
              </a:defRPr>
            </a:lvl1pPr>
          </a:lstStyle>
          <a:p>
            <a:pPr>
              <a:defRPr>
                <a:solidFill>
                  <a:srgbClr val="0000EE"/>
                </a:solidFill>
                <a:uFillTx/>
              </a:defRPr>
            </a:pPr>
            <a:r>
              <a:rPr>
                <a:solidFill>
                  <a:srgbClr val="009999"/>
                </a:solidFill>
                <a:uFill>
                  <a:solidFill>
                    <a:srgbClr val="009999"/>
                  </a:solidFill>
                </a:uFill>
                <a:hlinkClick r:id="rId4"/>
              </a:rPr>
              <a:t>https://www.google.com/search?q=document+store&amp;rlz=1C5CHFA_enAU783AU812&amp;source=lnms&amp;tbm=isch&amp;sa=X&amp;ved=0ahUKEwjZgsb807viAhURU30KHZHRCskQ_AUIDigB&amp;biw=1440&amp;bih=716&amp;dpr=2#imgrc=rFDJBRFS9hyDGM:</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16</a:t>
            </a:fld>
            <a:endParaRPr/>
          </a:p>
        </p:txBody>
      </p:sp>
      <p:sp>
        <p:nvSpPr>
          <p:cNvPr id="215" name="TextBox 4"/>
          <p:cNvSpPr txBox="1"/>
          <p:nvPr/>
        </p:nvSpPr>
        <p:spPr>
          <a:xfrm>
            <a:off x="108606" y="3111981"/>
            <a:ext cx="8571188" cy="634038"/>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nSpc>
                <a:spcPct val="150000"/>
              </a:lnSpc>
              <a:defRPr sz="3900" b="1"/>
            </a:lvl1pPr>
          </a:lstStyle>
          <a:p>
            <a:r>
              <a:t>Any questions? </a:t>
            </a:r>
          </a:p>
        </p:txBody>
      </p:sp>
      <p:sp>
        <p:nvSpPr>
          <p:cNvPr id="216"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17</a:t>
            </a:fld>
            <a:endParaRPr/>
          </a:p>
        </p:txBody>
      </p:sp>
      <p:sp>
        <p:nvSpPr>
          <p:cNvPr id="221"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22" name="1. Choosing a NoSQL database"/>
          <p:cNvSpPr txBox="1"/>
          <p:nvPr/>
        </p:nvSpPr>
        <p:spPr>
          <a:xfrm>
            <a:off x="144531" y="990600"/>
            <a:ext cx="4126817"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23" name="Libraries store information about their collections in their catalogue.…"/>
          <p:cNvSpPr txBox="1"/>
          <p:nvPr/>
        </p:nvSpPr>
        <p:spPr>
          <a:xfrm>
            <a:off x="323237" y="1488192"/>
            <a:ext cx="8497526" cy="21278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000"/>
            </a:pPr>
            <a:r>
              <a:rPr dirty="0"/>
              <a:t>Libraries store information about their collections in their catalogue. </a:t>
            </a:r>
          </a:p>
          <a:p>
            <a:pPr>
              <a:defRPr sz="2000"/>
            </a:pPr>
            <a:endParaRPr dirty="0"/>
          </a:p>
          <a:p>
            <a:pPr>
              <a:defRPr sz="2000"/>
            </a:pPr>
            <a:r>
              <a:rPr dirty="0"/>
              <a:t>Match each of the following statements to the type of NoSQL database that would be best for storing that library’s data. Select from the four types of NoSQL database discussed previously.</a:t>
            </a:r>
          </a:p>
          <a:p>
            <a:pPr>
              <a:defRPr sz="2000"/>
            </a:pPr>
            <a:endParaRPr dirty="0"/>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18</a:t>
            </a:fld>
            <a:endParaRPr/>
          </a:p>
        </p:txBody>
      </p:sp>
      <p:sp>
        <p:nvSpPr>
          <p:cNvPr id="228"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29" name="1. Choosing a NoSQL database"/>
          <p:cNvSpPr txBox="1"/>
          <p:nvPr/>
        </p:nvSpPr>
        <p:spPr>
          <a:xfrm>
            <a:off x="144531" y="990600"/>
            <a:ext cx="4126817"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30" name="Libraries store information about their collections in their catalogue.…"/>
          <p:cNvSpPr txBox="1"/>
          <p:nvPr/>
        </p:nvSpPr>
        <p:spPr>
          <a:xfrm>
            <a:off x="323237" y="1488192"/>
            <a:ext cx="8497526" cy="2862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000">
                <a:solidFill>
                  <a:schemeClr val="accent4">
                    <a:lumOff val="13999"/>
                  </a:schemeClr>
                </a:solidFill>
              </a:defRPr>
            </a:pPr>
            <a:r>
              <a:rPr dirty="0">
                <a:solidFill>
                  <a:schemeClr val="tx1"/>
                </a:solidFill>
              </a:rPr>
              <a:t>Libraries store information about their collections in their catalogue. </a:t>
            </a:r>
          </a:p>
          <a:p>
            <a:pPr>
              <a:defRPr sz="2000">
                <a:solidFill>
                  <a:schemeClr val="accent4">
                    <a:lumOff val="13999"/>
                  </a:schemeClr>
                </a:solidFill>
              </a:defRPr>
            </a:pPr>
            <a:endParaRPr dirty="0">
              <a:solidFill>
                <a:schemeClr val="tx1"/>
              </a:solidFill>
            </a:endParaRPr>
          </a:p>
          <a:p>
            <a:pPr>
              <a:defRPr sz="2000">
                <a:solidFill>
                  <a:schemeClr val="accent4">
                    <a:lumOff val="13999"/>
                  </a:schemeClr>
                </a:solidFill>
              </a:defRPr>
            </a:pPr>
            <a:r>
              <a:rPr dirty="0">
                <a:solidFill>
                  <a:schemeClr val="tx1"/>
                </a:solidFill>
              </a:rPr>
              <a:t>Match each of the following statements to the type of NoSQL database that would be best for storing that library’s data. Select from the four types of NoSQL database discussed previously.</a:t>
            </a:r>
          </a:p>
          <a:p>
            <a:pPr>
              <a:defRPr sz="2000"/>
            </a:pPr>
            <a:endParaRPr dirty="0">
              <a:solidFill>
                <a:schemeClr val="tx1"/>
              </a:solidFill>
            </a:endParaRPr>
          </a:p>
          <a:p>
            <a:pPr>
              <a:defRPr sz="2000"/>
            </a:pPr>
            <a:r>
              <a:rPr dirty="0">
                <a:solidFill>
                  <a:schemeClr val="tx1"/>
                </a:solidFill>
              </a:rPr>
              <a:t>a. In one library, items are catalogued by author, title and publisher, as well as any number of other fields chosen by the cataloguer, such as physical description, subject codes and notes.</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TextBox 1"/>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228"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29" name="1. Choosing a NoSQL database"/>
          <p:cNvSpPr txBox="1"/>
          <p:nvPr/>
        </p:nvSpPr>
        <p:spPr>
          <a:xfrm>
            <a:off x="144531" y="990600"/>
            <a:ext cx="4126817" cy="4213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30" name="Libraries store information about their collections in their catalogue.…"/>
          <p:cNvSpPr txBox="1"/>
          <p:nvPr/>
        </p:nvSpPr>
        <p:spPr>
          <a:xfrm>
            <a:off x="323237" y="1488192"/>
            <a:ext cx="8497526" cy="28623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2000">
                <a:solidFill>
                  <a:schemeClr val="accent4">
                    <a:lumOff val="13999"/>
                  </a:schemeClr>
                </a:solidFill>
              </a:defRPr>
            </a:pPr>
            <a:r>
              <a:rPr dirty="0">
                <a:solidFill>
                  <a:schemeClr val="tx1"/>
                </a:solidFill>
              </a:rPr>
              <a:t>Libraries store information about their collections in their catalogue. </a:t>
            </a:r>
          </a:p>
          <a:p>
            <a:pPr>
              <a:defRPr sz="2000">
                <a:solidFill>
                  <a:schemeClr val="accent4">
                    <a:lumOff val="13999"/>
                  </a:schemeClr>
                </a:solidFill>
              </a:defRPr>
            </a:pPr>
            <a:endParaRPr dirty="0">
              <a:solidFill>
                <a:schemeClr val="tx1"/>
              </a:solidFill>
            </a:endParaRPr>
          </a:p>
          <a:p>
            <a:pPr>
              <a:defRPr sz="2000">
                <a:solidFill>
                  <a:schemeClr val="accent4">
                    <a:lumOff val="13999"/>
                  </a:schemeClr>
                </a:solidFill>
              </a:defRPr>
            </a:pPr>
            <a:r>
              <a:rPr dirty="0">
                <a:solidFill>
                  <a:schemeClr val="tx1"/>
                </a:solidFill>
              </a:rPr>
              <a:t>Match each of the following statements to the type of NoSQL database that would be best for storing that library’s data. Select from the four types of NoSQL database discussed previously.</a:t>
            </a:r>
          </a:p>
          <a:p>
            <a:pPr>
              <a:defRPr sz="2000"/>
            </a:pPr>
            <a:endParaRPr dirty="0">
              <a:solidFill>
                <a:schemeClr val="tx1"/>
              </a:solidFill>
            </a:endParaRPr>
          </a:p>
          <a:p>
            <a:pPr>
              <a:defRPr sz="2000"/>
            </a:pPr>
            <a:r>
              <a:rPr dirty="0">
                <a:solidFill>
                  <a:schemeClr val="tx1"/>
                </a:solidFill>
              </a:rPr>
              <a:t>a. In one library, items are catalogued by author, title and publisher, as well as any number of </a:t>
            </a:r>
            <a:r>
              <a:rPr dirty="0">
                <a:solidFill>
                  <a:srgbClr val="FF0000"/>
                </a:solidFill>
              </a:rPr>
              <a:t>other fields chosen by the cataloguer</a:t>
            </a:r>
            <a:r>
              <a:rPr dirty="0">
                <a:solidFill>
                  <a:schemeClr val="tx1"/>
                </a:solidFill>
              </a:rPr>
              <a:t>, such as physical description, subject codes and notes.</a:t>
            </a:r>
          </a:p>
        </p:txBody>
      </p:sp>
      <p:sp>
        <p:nvSpPr>
          <p:cNvPr id="231" name="A column-family database would be the best choice. Each row in a column-family table may have a different set of columns associated with it."/>
          <p:cNvSpPr txBox="1"/>
          <p:nvPr/>
        </p:nvSpPr>
        <p:spPr>
          <a:xfrm>
            <a:off x="314900" y="4697817"/>
            <a:ext cx="8514200" cy="102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457200">
              <a:lnSpc>
                <a:spcPts val="3800"/>
              </a:lnSpc>
              <a:defRPr sz="2000">
                <a:solidFill>
                  <a:srgbClr val="0608FE"/>
                </a:solidFill>
                <a:latin typeface="Times Roman"/>
                <a:ea typeface="Times Roman"/>
                <a:cs typeface="Times Roman"/>
                <a:sym typeface="Times Roman"/>
              </a:defRPr>
            </a:pPr>
            <a:r>
              <a:rPr dirty="0"/>
              <a:t>A </a:t>
            </a:r>
            <a:r>
              <a:rPr i="1" dirty="0"/>
              <a:t>column-family database </a:t>
            </a:r>
            <a:r>
              <a:rPr dirty="0"/>
              <a:t>would be the best choice. Each row </a:t>
            </a:r>
            <a:r>
              <a:rPr lang="en-AU" dirty="0"/>
              <a:t>(each item) </a:t>
            </a:r>
            <a:r>
              <a:rPr dirty="0"/>
              <a:t>in a column-family table may have a different set of columns associated with it. </a:t>
            </a:r>
          </a:p>
        </p:txBody>
      </p:sp>
    </p:spTree>
    <p:extLst>
      <p:ext uri="{BB962C8B-B14F-4D97-AF65-F5344CB8AC3E}">
        <p14:creationId xmlns:p14="http://schemas.microsoft.com/office/powerpoint/2010/main" val="1877056563"/>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TextBox 1"/>
          <p:cNvSpPr txBox="1">
            <a:spLocks noGrp="1"/>
          </p:cNvSpPr>
          <p:nvPr>
            <p:ph type="sldNum" sz="quarter" idx="2"/>
          </p:nvPr>
        </p:nvSpPr>
        <p:spPr>
          <a:xfrm>
            <a:off x="8539843" y="6541696"/>
            <a:ext cx="203024"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sp>
        <p:nvSpPr>
          <p:cNvPr id="91" name="Title 1"/>
          <p:cNvSpPr txBox="1">
            <a:spLocks noGrp="1"/>
          </p:cNvSpPr>
          <p:nvPr>
            <p:ph type="title"/>
          </p:nvPr>
        </p:nvSpPr>
        <p:spPr>
          <a:xfrm>
            <a:off x="2462213" y="76199"/>
            <a:ext cx="6605587" cy="685801"/>
          </a:xfrm>
          <a:prstGeom prst="rect">
            <a:avLst/>
          </a:prstGeom>
        </p:spPr>
        <p:txBody>
          <a:bodyPr/>
          <a:lstStyle>
            <a:lvl1pPr>
              <a:defRPr>
                <a:solidFill>
                  <a:schemeClr val="accent3">
                    <a:lumOff val="44000"/>
                  </a:schemeClr>
                </a:solidFill>
              </a:defRPr>
            </a:lvl1pPr>
          </a:lstStyle>
          <a:p>
            <a:r>
              <a:t>Agenda</a:t>
            </a:r>
          </a:p>
        </p:txBody>
      </p:sp>
      <p:sp>
        <p:nvSpPr>
          <p:cNvPr id="92" name="TextBox 4"/>
          <p:cNvSpPr txBox="1"/>
          <p:nvPr/>
        </p:nvSpPr>
        <p:spPr>
          <a:xfrm>
            <a:off x="286406" y="1483788"/>
            <a:ext cx="8571188" cy="3244158"/>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427789" indent="-427789">
              <a:lnSpc>
                <a:spcPct val="150000"/>
              </a:lnSpc>
              <a:buSzPct val="100000"/>
              <a:buAutoNum type="arabicPeriod"/>
              <a:defRPr sz="2800" b="1"/>
            </a:pPr>
            <a:r>
              <a:rPr dirty="0"/>
              <a:t>Understand the concepts of NoSQL databases </a:t>
            </a:r>
            <a:endParaRPr lang="en-AU" dirty="0"/>
          </a:p>
          <a:p>
            <a:pPr marL="427789" indent="-427789">
              <a:lnSpc>
                <a:spcPct val="150000"/>
              </a:lnSpc>
              <a:buSzPct val="100000"/>
              <a:buAutoNum type="arabicPeriod"/>
              <a:defRPr sz="2800" b="1"/>
            </a:pPr>
            <a:r>
              <a:rPr dirty="0"/>
              <a:t>Choosing appropriate NoSQL database types for scenarios</a:t>
            </a:r>
          </a:p>
          <a:p>
            <a:pPr marL="427789" indent="-427789">
              <a:lnSpc>
                <a:spcPct val="150000"/>
              </a:lnSpc>
              <a:buSzPct val="100000"/>
              <a:buAutoNum type="arabicPeriod"/>
              <a:defRPr sz="2800" b="1"/>
            </a:pPr>
            <a:r>
              <a:rPr dirty="0"/>
              <a:t>CAP theorem with respect to NoSQL databases </a:t>
            </a:r>
            <a:endParaRPr lang="en-AU" dirty="0"/>
          </a:p>
          <a:p>
            <a:pPr marL="427789" indent="-427789">
              <a:lnSpc>
                <a:spcPct val="150000"/>
              </a:lnSpc>
              <a:buSzPct val="100000"/>
              <a:buAutoNum type="arabicPeriod"/>
              <a:defRPr sz="2800" b="1"/>
            </a:pPr>
            <a:r>
              <a:rPr dirty="0"/>
              <a:t>Revision</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20</a:t>
            </a:fld>
            <a:endParaRPr/>
          </a:p>
        </p:txBody>
      </p:sp>
      <p:sp>
        <p:nvSpPr>
          <p:cNvPr id="236"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37" name="1. Choosing a NoSQL database"/>
          <p:cNvSpPr txBox="1"/>
          <p:nvPr/>
        </p:nvSpPr>
        <p:spPr>
          <a:xfrm>
            <a:off x="144531" y="990600"/>
            <a:ext cx="4126817"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38" name="Libraries store information about their collections in their catalogue.…"/>
          <p:cNvSpPr txBox="1"/>
          <p:nvPr/>
        </p:nvSpPr>
        <p:spPr>
          <a:xfrm>
            <a:off x="323237" y="1488192"/>
            <a:ext cx="8497526" cy="2862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000">
                <a:solidFill>
                  <a:schemeClr val="accent4">
                    <a:lumOff val="13999"/>
                  </a:schemeClr>
                </a:solidFill>
              </a:defRPr>
            </a:pPr>
            <a:r>
              <a:rPr dirty="0">
                <a:solidFill>
                  <a:schemeClr val="tx1"/>
                </a:solidFill>
              </a:rPr>
              <a:t>Libraries store information about their collections in their catalogue. </a:t>
            </a:r>
          </a:p>
          <a:p>
            <a:pPr>
              <a:defRPr sz="2000">
                <a:solidFill>
                  <a:schemeClr val="accent4">
                    <a:lumOff val="13999"/>
                  </a:schemeClr>
                </a:solidFill>
              </a:defRPr>
            </a:pPr>
            <a:endParaRPr dirty="0">
              <a:solidFill>
                <a:schemeClr val="tx1"/>
              </a:solidFill>
            </a:endParaRPr>
          </a:p>
          <a:p>
            <a:pPr>
              <a:defRPr sz="2000">
                <a:solidFill>
                  <a:schemeClr val="accent4">
                    <a:lumOff val="13999"/>
                  </a:schemeClr>
                </a:solidFill>
              </a:defRPr>
            </a:pPr>
            <a:r>
              <a:rPr dirty="0">
                <a:solidFill>
                  <a:schemeClr val="tx1"/>
                </a:solidFill>
              </a:rPr>
              <a:t>Match each of the following statements to the type of NoSQL database that would be best for storing that library’s data. Select from the four types of NoSQL database discussed previously.</a:t>
            </a:r>
          </a:p>
          <a:p>
            <a:pPr>
              <a:defRPr sz="2000"/>
            </a:pPr>
            <a:endParaRPr dirty="0">
              <a:solidFill>
                <a:schemeClr val="tx1"/>
              </a:solidFill>
            </a:endParaRPr>
          </a:p>
          <a:p>
            <a:pPr>
              <a:defRPr sz="2000"/>
            </a:pPr>
            <a:r>
              <a:rPr dirty="0">
                <a:solidFill>
                  <a:schemeClr val="tx1"/>
                </a:solidFill>
              </a:rPr>
              <a:t>b. In another library, each catalogue record is stored in the MARC format (Figure 1), a coded text format that contains all the catalogue information for a particular item. </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21</a:t>
            </a:fld>
            <a:endParaRPr/>
          </a:p>
        </p:txBody>
      </p:sp>
      <p:sp>
        <p:nvSpPr>
          <p:cNvPr id="243"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44" name="1. Choosing a NoSQL database"/>
          <p:cNvSpPr txBox="1"/>
          <p:nvPr/>
        </p:nvSpPr>
        <p:spPr>
          <a:xfrm>
            <a:off x="144531" y="990600"/>
            <a:ext cx="4126817"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45" name="Libraries store information about their collections in their catalogue.…"/>
          <p:cNvSpPr txBox="1"/>
          <p:nvPr/>
        </p:nvSpPr>
        <p:spPr>
          <a:xfrm>
            <a:off x="323237" y="1488192"/>
            <a:ext cx="8497526" cy="27120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000">
                <a:solidFill>
                  <a:schemeClr val="accent4">
                    <a:lumOff val="13999"/>
                  </a:schemeClr>
                </a:solidFill>
              </a:defRPr>
            </a:pPr>
            <a:r>
              <a:t>Libraries store information about their collections in their catalogue. </a:t>
            </a:r>
          </a:p>
          <a:p>
            <a:pPr>
              <a:defRPr sz="2000">
                <a:solidFill>
                  <a:schemeClr val="accent4">
                    <a:lumOff val="13999"/>
                  </a:schemeClr>
                </a:solidFill>
              </a:defRPr>
            </a:pPr>
            <a:endParaRPr/>
          </a:p>
          <a:p>
            <a:pPr>
              <a:defRPr sz="2000">
                <a:solidFill>
                  <a:schemeClr val="accent4">
                    <a:lumOff val="13999"/>
                  </a:schemeClr>
                </a:solidFill>
              </a:defRPr>
            </a:pPr>
            <a:r>
              <a:t>Match each of the following statements to the type of NoSQL database that would be best for storing that library’s data. Select from the four types of NoSQL database discussed previously.</a:t>
            </a:r>
          </a:p>
          <a:p>
            <a:pPr>
              <a:defRPr sz="2000"/>
            </a:pPr>
            <a:endParaRPr/>
          </a:p>
          <a:p>
            <a:pPr>
              <a:defRPr sz="2000"/>
            </a:pPr>
            <a:r>
              <a:t>b. In another library, each catalogue record is stored in the MARC format (Figure 1), a coded text format that contains all the catalogue information for a particular item. </a:t>
            </a:r>
          </a:p>
        </p:txBody>
      </p:sp>
      <p:pic>
        <p:nvPicPr>
          <p:cNvPr id="246" name="Image" descr="Image"/>
          <p:cNvPicPr>
            <a:picLocks noChangeAspect="1"/>
          </p:cNvPicPr>
          <p:nvPr/>
        </p:nvPicPr>
        <p:blipFill>
          <a:blip r:embed="rId3"/>
          <a:stretch>
            <a:fillRect/>
          </a:stretch>
        </p:blipFill>
        <p:spPr>
          <a:xfrm>
            <a:off x="64711" y="1488192"/>
            <a:ext cx="9014578" cy="3477052"/>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TextBox 1"/>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22</a:t>
            </a:fld>
            <a:endParaRPr/>
          </a:p>
        </p:txBody>
      </p:sp>
      <p:sp>
        <p:nvSpPr>
          <p:cNvPr id="251"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52" name="1. Choosing a NoSQL database"/>
          <p:cNvSpPr txBox="1"/>
          <p:nvPr/>
        </p:nvSpPr>
        <p:spPr>
          <a:xfrm>
            <a:off x="144531" y="990600"/>
            <a:ext cx="4126817" cy="4213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rPr dirty="0"/>
              <a:t>1. Choosing a NoSQL database</a:t>
            </a:r>
          </a:p>
        </p:txBody>
      </p:sp>
      <p:sp>
        <p:nvSpPr>
          <p:cNvPr id="253" name="Libraries store information about their collections in their catalogue.…"/>
          <p:cNvSpPr txBox="1"/>
          <p:nvPr/>
        </p:nvSpPr>
        <p:spPr>
          <a:xfrm>
            <a:off x="323237" y="1488192"/>
            <a:ext cx="8497526" cy="28623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2000">
                <a:solidFill>
                  <a:schemeClr val="accent4">
                    <a:lumOff val="13999"/>
                  </a:schemeClr>
                </a:solidFill>
              </a:defRPr>
            </a:pPr>
            <a:r>
              <a:rPr dirty="0">
                <a:solidFill>
                  <a:schemeClr val="tx1"/>
                </a:solidFill>
              </a:rPr>
              <a:t>Libraries store information about their collections in their catalogue. </a:t>
            </a:r>
          </a:p>
          <a:p>
            <a:pPr>
              <a:defRPr sz="2000">
                <a:solidFill>
                  <a:schemeClr val="accent4">
                    <a:lumOff val="13999"/>
                  </a:schemeClr>
                </a:solidFill>
              </a:defRPr>
            </a:pPr>
            <a:endParaRPr dirty="0">
              <a:solidFill>
                <a:schemeClr val="tx1"/>
              </a:solidFill>
            </a:endParaRPr>
          </a:p>
          <a:p>
            <a:pPr>
              <a:defRPr sz="2000">
                <a:solidFill>
                  <a:schemeClr val="accent4">
                    <a:lumOff val="13999"/>
                  </a:schemeClr>
                </a:solidFill>
              </a:defRPr>
            </a:pPr>
            <a:r>
              <a:rPr dirty="0">
                <a:solidFill>
                  <a:schemeClr val="tx1"/>
                </a:solidFill>
              </a:rPr>
              <a:t>Match each of the following statements to the type of NoSQL database that would be best for storing that library’s data. Select from the four types of NoSQL database discussed previously.</a:t>
            </a:r>
          </a:p>
          <a:p>
            <a:pPr>
              <a:defRPr sz="2000"/>
            </a:pPr>
            <a:endParaRPr dirty="0">
              <a:solidFill>
                <a:schemeClr val="tx1"/>
              </a:solidFill>
            </a:endParaRPr>
          </a:p>
          <a:p>
            <a:pPr>
              <a:defRPr sz="2000"/>
            </a:pPr>
            <a:r>
              <a:rPr dirty="0">
                <a:solidFill>
                  <a:schemeClr val="tx1"/>
                </a:solidFill>
              </a:rPr>
              <a:t>b. In another library, each catalogue record is stored in the MARC format (Figure 1), a coded text format that contains all the catalogue information for a particular item. </a:t>
            </a:r>
          </a:p>
        </p:txBody>
      </p:sp>
    </p:spTree>
    <p:extLst>
      <p:ext uri="{BB962C8B-B14F-4D97-AF65-F5344CB8AC3E}">
        <p14:creationId xmlns:p14="http://schemas.microsoft.com/office/powerpoint/2010/main" val="83309220"/>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23</a:t>
            </a:fld>
            <a:endParaRPr/>
          </a:p>
        </p:txBody>
      </p:sp>
      <p:sp>
        <p:nvSpPr>
          <p:cNvPr id="251"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52" name="1. Choosing a NoSQL database"/>
          <p:cNvSpPr txBox="1"/>
          <p:nvPr/>
        </p:nvSpPr>
        <p:spPr>
          <a:xfrm>
            <a:off x="144531" y="990600"/>
            <a:ext cx="4126817"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53" name="Libraries store information about their collections in their catalogue.…"/>
          <p:cNvSpPr txBox="1"/>
          <p:nvPr/>
        </p:nvSpPr>
        <p:spPr>
          <a:xfrm>
            <a:off x="323237" y="1488192"/>
            <a:ext cx="8497526" cy="2862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000">
                <a:solidFill>
                  <a:schemeClr val="accent4">
                    <a:lumOff val="13999"/>
                  </a:schemeClr>
                </a:solidFill>
              </a:defRPr>
            </a:pPr>
            <a:r>
              <a:rPr dirty="0">
                <a:solidFill>
                  <a:schemeClr val="tx1"/>
                </a:solidFill>
              </a:rPr>
              <a:t>Libraries store information about their collections in their catalogue. </a:t>
            </a:r>
          </a:p>
          <a:p>
            <a:pPr>
              <a:defRPr sz="2000">
                <a:solidFill>
                  <a:schemeClr val="accent4">
                    <a:lumOff val="13999"/>
                  </a:schemeClr>
                </a:solidFill>
              </a:defRPr>
            </a:pPr>
            <a:endParaRPr dirty="0">
              <a:solidFill>
                <a:schemeClr val="tx1"/>
              </a:solidFill>
            </a:endParaRPr>
          </a:p>
          <a:p>
            <a:pPr>
              <a:defRPr sz="2000">
                <a:solidFill>
                  <a:schemeClr val="accent4">
                    <a:lumOff val="13999"/>
                  </a:schemeClr>
                </a:solidFill>
              </a:defRPr>
            </a:pPr>
            <a:r>
              <a:rPr dirty="0">
                <a:solidFill>
                  <a:schemeClr val="tx1"/>
                </a:solidFill>
              </a:rPr>
              <a:t>Match each of the following statements to the type of NoSQL database that would be best for storing that library’s data. Select from the four types of NoSQL database discussed previously.</a:t>
            </a:r>
          </a:p>
          <a:p>
            <a:pPr>
              <a:defRPr sz="2000"/>
            </a:pPr>
            <a:endParaRPr dirty="0">
              <a:solidFill>
                <a:schemeClr val="tx1"/>
              </a:solidFill>
            </a:endParaRPr>
          </a:p>
          <a:p>
            <a:pPr>
              <a:defRPr sz="2000"/>
            </a:pPr>
            <a:r>
              <a:rPr dirty="0">
                <a:solidFill>
                  <a:schemeClr val="tx1"/>
                </a:solidFill>
              </a:rPr>
              <a:t>b. In another library, each catalogue record is stored in the MARC format (Figure 1), a coded text format that contains all the catalogue information for a particular item. </a:t>
            </a:r>
          </a:p>
        </p:txBody>
      </p:sp>
      <p:sp>
        <p:nvSpPr>
          <p:cNvPr id="254" name="A document store would be best suited to this task. Normally, document stores use a modern data interchange format such as JSON or XML, but industry-specific structured data formats such as MARC can be used with specialised document store systems."/>
          <p:cNvSpPr txBox="1"/>
          <p:nvPr/>
        </p:nvSpPr>
        <p:spPr>
          <a:xfrm>
            <a:off x="314900" y="4697817"/>
            <a:ext cx="8514200" cy="13106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defRPr sz="2000">
                <a:solidFill>
                  <a:srgbClr val="0608FE"/>
                </a:solidFill>
                <a:latin typeface="Times Roman"/>
                <a:ea typeface="Times Roman"/>
                <a:cs typeface="Times Roman"/>
                <a:sym typeface="Times Roman"/>
              </a:defRPr>
            </a:pPr>
            <a:r>
              <a:rPr dirty="0"/>
              <a:t>A </a:t>
            </a:r>
            <a:r>
              <a:rPr i="1" dirty="0"/>
              <a:t>document store </a:t>
            </a:r>
            <a:r>
              <a:rPr dirty="0"/>
              <a:t>would be best suited to this task. Normally, document stores use a modern data interchange format such as JSON or XML, but industry-specific structured data formats such as MARC can be used with </a:t>
            </a:r>
            <a:r>
              <a:rPr dirty="0" err="1"/>
              <a:t>specialised</a:t>
            </a:r>
            <a:r>
              <a:rPr dirty="0"/>
              <a:t> document store systems.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1"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24</a:t>
            </a:fld>
            <a:endParaRPr/>
          </a:p>
        </p:txBody>
      </p:sp>
      <p:sp>
        <p:nvSpPr>
          <p:cNvPr id="259"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60" name="1. Choosing a NoSQL database"/>
          <p:cNvSpPr txBox="1"/>
          <p:nvPr/>
        </p:nvSpPr>
        <p:spPr>
          <a:xfrm>
            <a:off x="144531" y="990600"/>
            <a:ext cx="4126817"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61" name="Libraries store information about their collections in their catalogue.…"/>
          <p:cNvSpPr txBox="1"/>
          <p:nvPr/>
        </p:nvSpPr>
        <p:spPr>
          <a:xfrm>
            <a:off x="323237" y="1488192"/>
            <a:ext cx="8497526" cy="25545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000">
                <a:solidFill>
                  <a:schemeClr val="accent4">
                    <a:lumOff val="13999"/>
                  </a:schemeClr>
                </a:solidFill>
              </a:defRPr>
            </a:pPr>
            <a:r>
              <a:rPr dirty="0">
                <a:solidFill>
                  <a:schemeClr val="tx1"/>
                </a:solidFill>
              </a:rPr>
              <a:t>Libraries store information about their collections in their catalogue. </a:t>
            </a:r>
          </a:p>
          <a:p>
            <a:pPr>
              <a:defRPr sz="2000">
                <a:solidFill>
                  <a:schemeClr val="accent4">
                    <a:lumOff val="13999"/>
                  </a:schemeClr>
                </a:solidFill>
              </a:defRPr>
            </a:pPr>
            <a:endParaRPr dirty="0">
              <a:solidFill>
                <a:schemeClr val="tx1"/>
              </a:solidFill>
            </a:endParaRPr>
          </a:p>
          <a:p>
            <a:pPr>
              <a:defRPr sz="2000">
                <a:solidFill>
                  <a:schemeClr val="accent4">
                    <a:lumOff val="13999"/>
                  </a:schemeClr>
                </a:solidFill>
              </a:defRPr>
            </a:pPr>
            <a:r>
              <a:rPr dirty="0">
                <a:solidFill>
                  <a:schemeClr val="tx1"/>
                </a:solidFill>
              </a:rPr>
              <a:t>Match each of the following statements to the type of NoSQL database that would be best for storing that library’s data. Select from the four types of NoSQL database discussed previously.</a:t>
            </a:r>
          </a:p>
          <a:p>
            <a:pPr>
              <a:defRPr sz="2000"/>
            </a:pPr>
            <a:endParaRPr dirty="0">
              <a:solidFill>
                <a:schemeClr val="tx1"/>
              </a:solidFill>
            </a:endParaRPr>
          </a:p>
          <a:p>
            <a:pPr>
              <a:defRPr sz="2000"/>
            </a:pPr>
            <a:r>
              <a:rPr dirty="0">
                <a:solidFill>
                  <a:schemeClr val="tx1"/>
                </a:solidFill>
              </a:rPr>
              <a:t>c. A public library wishes to store cover photos of all its items, which might be in JPEG, PNG or PDF format, or stored as a URL. </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TextBox 1"/>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25</a:t>
            </a:fld>
            <a:endParaRPr/>
          </a:p>
        </p:txBody>
      </p:sp>
      <p:sp>
        <p:nvSpPr>
          <p:cNvPr id="259"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60" name="1. Choosing a NoSQL database"/>
          <p:cNvSpPr txBox="1"/>
          <p:nvPr/>
        </p:nvSpPr>
        <p:spPr>
          <a:xfrm>
            <a:off x="144531" y="990600"/>
            <a:ext cx="4126817" cy="4213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61" name="Libraries store information about their collections in their catalogue.…"/>
          <p:cNvSpPr txBox="1"/>
          <p:nvPr/>
        </p:nvSpPr>
        <p:spPr>
          <a:xfrm>
            <a:off x="323237" y="1488192"/>
            <a:ext cx="8497526" cy="25545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2000">
                <a:solidFill>
                  <a:schemeClr val="accent4">
                    <a:lumOff val="13999"/>
                  </a:schemeClr>
                </a:solidFill>
              </a:defRPr>
            </a:pPr>
            <a:r>
              <a:rPr dirty="0">
                <a:solidFill>
                  <a:schemeClr val="tx1"/>
                </a:solidFill>
              </a:rPr>
              <a:t>Libraries store information about their collections in their catalogue. </a:t>
            </a:r>
          </a:p>
          <a:p>
            <a:pPr>
              <a:defRPr sz="2000">
                <a:solidFill>
                  <a:schemeClr val="accent4">
                    <a:lumOff val="13999"/>
                  </a:schemeClr>
                </a:solidFill>
              </a:defRPr>
            </a:pPr>
            <a:endParaRPr dirty="0">
              <a:solidFill>
                <a:schemeClr val="tx1"/>
              </a:solidFill>
            </a:endParaRPr>
          </a:p>
          <a:p>
            <a:pPr>
              <a:defRPr sz="2000">
                <a:solidFill>
                  <a:schemeClr val="accent4">
                    <a:lumOff val="13999"/>
                  </a:schemeClr>
                </a:solidFill>
              </a:defRPr>
            </a:pPr>
            <a:r>
              <a:rPr dirty="0">
                <a:solidFill>
                  <a:schemeClr val="tx1"/>
                </a:solidFill>
              </a:rPr>
              <a:t>Match each of the following statements to the type of NoSQL database that would be best for storing that library’s data. Select from the four types of NoSQL database discussed previously.</a:t>
            </a:r>
          </a:p>
          <a:p>
            <a:pPr>
              <a:defRPr sz="2000"/>
            </a:pPr>
            <a:endParaRPr dirty="0">
              <a:solidFill>
                <a:schemeClr val="tx1"/>
              </a:solidFill>
            </a:endParaRPr>
          </a:p>
          <a:p>
            <a:pPr>
              <a:defRPr sz="2000"/>
            </a:pPr>
            <a:r>
              <a:rPr dirty="0">
                <a:solidFill>
                  <a:schemeClr val="tx1"/>
                </a:solidFill>
              </a:rPr>
              <a:t>c. A public library wishes to store cover photos of all its items, which might be in JPEG, PNG or PDF format, or stored as a URL. </a:t>
            </a:r>
          </a:p>
        </p:txBody>
      </p:sp>
      <p:sp>
        <p:nvSpPr>
          <p:cNvPr id="262" name="Key-value stores can store any kind of data. Each document in a document store should be made up of structured data – images are not structured data in the same way as JSON, so a document store is a poor choice."/>
          <p:cNvSpPr txBox="1"/>
          <p:nvPr/>
        </p:nvSpPr>
        <p:spPr>
          <a:xfrm>
            <a:off x="327551" y="4363967"/>
            <a:ext cx="8514200" cy="10058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457200">
              <a:lnSpc>
                <a:spcPts val="3800"/>
              </a:lnSpc>
              <a:defRPr sz="2000">
                <a:solidFill>
                  <a:srgbClr val="0608FE"/>
                </a:solidFill>
                <a:latin typeface="Times Roman"/>
                <a:ea typeface="Times Roman"/>
                <a:cs typeface="Times Roman"/>
                <a:sym typeface="Times Roman"/>
              </a:defRPr>
            </a:pPr>
            <a:r>
              <a:rPr i="1" dirty="0"/>
              <a:t>Key-value stores </a:t>
            </a:r>
            <a:r>
              <a:rPr dirty="0"/>
              <a:t>can store any kind of data. Each document in a document store should be made up of structured data – images are not structured data in the same way as JSON, so a document store is a poor choice.</a:t>
            </a:r>
          </a:p>
        </p:txBody>
      </p:sp>
    </p:spTree>
    <p:extLst>
      <p:ext uri="{BB962C8B-B14F-4D97-AF65-F5344CB8AC3E}">
        <p14:creationId xmlns:p14="http://schemas.microsoft.com/office/powerpoint/2010/main" val="2318902071"/>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2" grpId="0"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26</a:t>
            </a:fld>
            <a:endParaRPr/>
          </a:p>
        </p:txBody>
      </p:sp>
      <p:sp>
        <p:nvSpPr>
          <p:cNvPr id="267"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68" name="1. Choosing a NoSQL database"/>
          <p:cNvSpPr txBox="1"/>
          <p:nvPr/>
        </p:nvSpPr>
        <p:spPr>
          <a:xfrm>
            <a:off x="144531" y="990600"/>
            <a:ext cx="4126817"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69" name="Libraries store information about their collections in their catalogue.…"/>
          <p:cNvSpPr txBox="1"/>
          <p:nvPr/>
        </p:nvSpPr>
        <p:spPr>
          <a:xfrm>
            <a:off x="323237" y="1488192"/>
            <a:ext cx="8497526" cy="32962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sz="2000">
                <a:solidFill>
                  <a:schemeClr val="accent4">
                    <a:lumOff val="13999"/>
                  </a:schemeClr>
                </a:solidFill>
              </a:defRPr>
            </a:pPr>
            <a:r>
              <a:rPr dirty="0">
                <a:solidFill>
                  <a:schemeClr val="tx1"/>
                </a:solidFill>
              </a:rPr>
              <a:t>Libraries store information about their collections in their catalogue. </a:t>
            </a:r>
          </a:p>
          <a:p>
            <a:pPr>
              <a:defRPr sz="2000">
                <a:solidFill>
                  <a:schemeClr val="accent4">
                    <a:lumOff val="13999"/>
                  </a:schemeClr>
                </a:solidFill>
              </a:defRPr>
            </a:pPr>
            <a:endParaRPr dirty="0">
              <a:solidFill>
                <a:schemeClr val="tx1"/>
              </a:solidFill>
            </a:endParaRPr>
          </a:p>
          <a:p>
            <a:pPr>
              <a:defRPr sz="2000">
                <a:solidFill>
                  <a:schemeClr val="accent4">
                    <a:lumOff val="13999"/>
                  </a:schemeClr>
                </a:solidFill>
              </a:defRPr>
            </a:pPr>
            <a:r>
              <a:rPr dirty="0">
                <a:solidFill>
                  <a:schemeClr val="tx1"/>
                </a:solidFill>
              </a:rPr>
              <a:t>Match each of the following statements to the type of NoSQL database that would be best for storing that library’s data. Select from the four types of NoSQL database discussed previously.</a:t>
            </a:r>
          </a:p>
          <a:p>
            <a:pPr>
              <a:defRPr sz="2000"/>
            </a:pPr>
            <a:endParaRPr dirty="0">
              <a:solidFill>
                <a:schemeClr val="tx1"/>
              </a:solidFill>
            </a:endParaRPr>
          </a:p>
          <a:p>
            <a:pPr>
              <a:defRPr sz="2000"/>
            </a:pPr>
            <a:r>
              <a:rPr dirty="0">
                <a:solidFill>
                  <a:schemeClr val="tx1"/>
                </a:solidFill>
              </a:rPr>
              <a:t>d. A university library wishes to keep track of which published academic papers reference each other in order to help researchers measure their metrics. </a:t>
            </a:r>
            <a:br>
              <a:rPr dirty="0">
                <a:solidFill>
                  <a:schemeClr val="tx1"/>
                </a:solidFill>
              </a:rPr>
            </a:br>
            <a:endParaRPr dirty="0">
              <a:solidFill>
                <a:schemeClr val="tx1"/>
              </a:solidFill>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TextBox 1"/>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27</a:t>
            </a:fld>
            <a:endParaRPr/>
          </a:p>
        </p:txBody>
      </p:sp>
      <p:sp>
        <p:nvSpPr>
          <p:cNvPr id="267"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
        <p:nvSpPr>
          <p:cNvPr id="268" name="1. Choosing a NoSQL database"/>
          <p:cNvSpPr txBox="1"/>
          <p:nvPr/>
        </p:nvSpPr>
        <p:spPr>
          <a:xfrm>
            <a:off x="144531" y="990600"/>
            <a:ext cx="4126817" cy="4213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Choosing a NoSQL database</a:t>
            </a:r>
          </a:p>
        </p:txBody>
      </p:sp>
      <p:sp>
        <p:nvSpPr>
          <p:cNvPr id="269" name="Libraries store information about their collections in their catalogue.…"/>
          <p:cNvSpPr txBox="1"/>
          <p:nvPr/>
        </p:nvSpPr>
        <p:spPr>
          <a:xfrm>
            <a:off x="323237" y="1488192"/>
            <a:ext cx="8497526" cy="32962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2000">
                <a:solidFill>
                  <a:schemeClr val="accent4">
                    <a:lumOff val="13999"/>
                  </a:schemeClr>
                </a:solidFill>
              </a:defRPr>
            </a:pPr>
            <a:r>
              <a:rPr dirty="0">
                <a:solidFill>
                  <a:schemeClr val="tx1"/>
                </a:solidFill>
              </a:rPr>
              <a:t>Libraries store information about their collections in their catalogue. </a:t>
            </a:r>
          </a:p>
          <a:p>
            <a:pPr>
              <a:defRPr sz="2000">
                <a:solidFill>
                  <a:schemeClr val="accent4">
                    <a:lumOff val="13999"/>
                  </a:schemeClr>
                </a:solidFill>
              </a:defRPr>
            </a:pPr>
            <a:endParaRPr dirty="0">
              <a:solidFill>
                <a:schemeClr val="tx1"/>
              </a:solidFill>
            </a:endParaRPr>
          </a:p>
          <a:p>
            <a:pPr>
              <a:defRPr sz="2000">
                <a:solidFill>
                  <a:schemeClr val="accent4">
                    <a:lumOff val="13999"/>
                  </a:schemeClr>
                </a:solidFill>
              </a:defRPr>
            </a:pPr>
            <a:r>
              <a:rPr dirty="0">
                <a:solidFill>
                  <a:schemeClr val="tx1"/>
                </a:solidFill>
              </a:rPr>
              <a:t>Match each of the following statements to the type of NoSQL database that would be best for storing that library’s data. Select from the four types of NoSQL database discussed previously.</a:t>
            </a:r>
          </a:p>
          <a:p>
            <a:pPr>
              <a:defRPr sz="2000"/>
            </a:pPr>
            <a:endParaRPr dirty="0">
              <a:solidFill>
                <a:schemeClr val="tx1"/>
              </a:solidFill>
            </a:endParaRPr>
          </a:p>
          <a:p>
            <a:pPr>
              <a:defRPr sz="2000"/>
            </a:pPr>
            <a:r>
              <a:rPr dirty="0">
                <a:solidFill>
                  <a:schemeClr val="tx1"/>
                </a:solidFill>
              </a:rPr>
              <a:t>d. A university library wishes to keep track of which published </a:t>
            </a:r>
            <a:r>
              <a:rPr dirty="0">
                <a:solidFill>
                  <a:srgbClr val="0070C0"/>
                </a:solidFill>
              </a:rPr>
              <a:t>academic papers</a:t>
            </a:r>
            <a:r>
              <a:rPr dirty="0">
                <a:solidFill>
                  <a:schemeClr val="tx1"/>
                </a:solidFill>
              </a:rPr>
              <a:t> </a:t>
            </a:r>
            <a:r>
              <a:rPr dirty="0">
                <a:solidFill>
                  <a:srgbClr val="FF0000"/>
                </a:solidFill>
              </a:rPr>
              <a:t>reference each other </a:t>
            </a:r>
            <a:r>
              <a:rPr dirty="0">
                <a:solidFill>
                  <a:schemeClr val="tx1"/>
                </a:solidFill>
              </a:rPr>
              <a:t>in order to help researchers measure their metrics. </a:t>
            </a:r>
            <a:br>
              <a:rPr dirty="0">
                <a:solidFill>
                  <a:schemeClr val="tx1"/>
                </a:solidFill>
              </a:rPr>
            </a:br>
            <a:endParaRPr dirty="0">
              <a:solidFill>
                <a:schemeClr val="tx1"/>
              </a:solidFill>
            </a:endParaRPr>
          </a:p>
        </p:txBody>
      </p:sp>
      <p:sp>
        <p:nvSpPr>
          <p:cNvPr id="270" name="By storing papers as nodes and references as edges joining the nodes, a graph database can efficiently capture, and answer complex queries about, the relationships between papers."/>
          <p:cNvSpPr txBox="1"/>
          <p:nvPr/>
        </p:nvSpPr>
        <p:spPr>
          <a:xfrm>
            <a:off x="314900" y="4697817"/>
            <a:ext cx="8514200" cy="10058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457200">
              <a:defRPr sz="2000">
                <a:solidFill>
                  <a:srgbClr val="0608FE"/>
                </a:solidFill>
                <a:latin typeface="Times Roman"/>
                <a:ea typeface="Times Roman"/>
                <a:cs typeface="Times Roman"/>
                <a:sym typeface="Times Roman"/>
              </a:defRPr>
            </a:pPr>
            <a:r>
              <a:rPr dirty="0"/>
              <a:t>By storing papers as nodes and references as edges joining the nodes, a </a:t>
            </a:r>
            <a:r>
              <a:rPr i="1" dirty="0"/>
              <a:t>graph database </a:t>
            </a:r>
            <a:r>
              <a:rPr dirty="0"/>
              <a:t>can efficiently capture, and answer complex queries about, the relationships between papers.</a:t>
            </a:r>
          </a:p>
        </p:txBody>
      </p:sp>
    </p:spTree>
    <p:extLst>
      <p:ext uri="{BB962C8B-B14F-4D97-AF65-F5344CB8AC3E}">
        <p14:creationId xmlns:p14="http://schemas.microsoft.com/office/powerpoint/2010/main" val="2929680980"/>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0" grpId="0"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28</a:t>
            </a:fld>
            <a:endParaRPr/>
          </a:p>
        </p:txBody>
      </p:sp>
      <p:sp>
        <p:nvSpPr>
          <p:cNvPr id="275" name="TextBox 4"/>
          <p:cNvSpPr txBox="1"/>
          <p:nvPr/>
        </p:nvSpPr>
        <p:spPr>
          <a:xfrm>
            <a:off x="108606" y="3111981"/>
            <a:ext cx="8571188" cy="634038"/>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nSpc>
                <a:spcPct val="150000"/>
              </a:lnSpc>
              <a:defRPr sz="3900" b="1"/>
            </a:lvl1pPr>
          </a:lstStyle>
          <a:p>
            <a:r>
              <a:t>Any questions? </a:t>
            </a:r>
          </a:p>
        </p:txBody>
      </p:sp>
      <p:sp>
        <p:nvSpPr>
          <p:cNvPr id="276" name="Title 1"/>
          <p:cNvSpPr txBox="1">
            <a:spLocks noGrp="1"/>
          </p:cNvSpPr>
          <p:nvPr>
            <p:ph type="title"/>
          </p:nvPr>
        </p:nvSpPr>
        <p:spPr>
          <a:xfrm>
            <a:off x="2462213" y="76199"/>
            <a:ext cx="6605587" cy="685801"/>
          </a:xfrm>
          <a:prstGeom prst="rect">
            <a:avLst/>
          </a:prstGeom>
        </p:spPr>
        <p:txBody>
          <a:bodyPr>
            <a:normAutofit fontScale="90000"/>
          </a:bodyPr>
          <a:lstStyle>
            <a:lvl1pPr defTabSz="585215">
              <a:defRPr sz="1792" b="1">
                <a:solidFill>
                  <a:schemeClr val="accent3">
                    <a:lumOff val="44000"/>
                  </a:schemeClr>
                </a:solidFill>
              </a:defRPr>
            </a:lvl1pPr>
          </a:lstStyle>
          <a:p>
            <a:r>
              <a:t>Choosing appropriate NoSQL database types for scenarios</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29</a:t>
            </a:fld>
            <a:endParaRPr/>
          </a:p>
        </p:txBody>
      </p:sp>
      <p:sp>
        <p:nvSpPr>
          <p:cNvPr id="281" name="Title 1"/>
          <p:cNvSpPr txBox="1">
            <a:spLocks noGrp="1"/>
          </p:cNvSpPr>
          <p:nvPr>
            <p:ph type="title"/>
          </p:nvPr>
        </p:nvSpPr>
        <p:spPr>
          <a:xfrm>
            <a:off x="2462213" y="76199"/>
            <a:ext cx="6605587" cy="685801"/>
          </a:xfrm>
          <a:prstGeom prst="rect">
            <a:avLst/>
          </a:prstGeom>
        </p:spPr>
        <p:txBody>
          <a:bodyPr/>
          <a:lstStyle>
            <a:lvl1pPr defTabSz="731520">
              <a:defRPr sz="2240" b="1">
                <a:solidFill>
                  <a:schemeClr val="accent3">
                    <a:lumOff val="44000"/>
                  </a:schemeClr>
                </a:solidFill>
              </a:defRPr>
            </a:lvl1pPr>
          </a:lstStyle>
          <a:p>
            <a:r>
              <a:t>CAP theorem with respect to NoSQL databases</a:t>
            </a:r>
          </a:p>
        </p:txBody>
      </p:sp>
      <p:sp>
        <p:nvSpPr>
          <p:cNvPr id="282" name="1. Advantages of NoSQL"/>
          <p:cNvSpPr txBox="1"/>
          <p:nvPr/>
        </p:nvSpPr>
        <p:spPr>
          <a:xfrm>
            <a:off x="267741" y="990600"/>
            <a:ext cx="8608518"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Advantages of NoSQL</a:t>
            </a:r>
          </a:p>
        </p:txBody>
      </p:sp>
      <p:sp>
        <p:nvSpPr>
          <p:cNvPr id="283" name="a. Flexible modelling…"/>
          <p:cNvSpPr txBox="1"/>
          <p:nvPr/>
        </p:nvSpPr>
        <p:spPr>
          <a:xfrm>
            <a:off x="337709" y="1681866"/>
            <a:ext cx="8468582" cy="44012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3">
              <a:defRPr sz="2000"/>
            </a:pPr>
            <a:r>
              <a:rPr dirty="0"/>
              <a:t>a. </a:t>
            </a:r>
            <a:r>
              <a:rPr b="1" dirty="0">
                <a:latin typeface="Times Roman"/>
                <a:ea typeface="Times Roman"/>
                <a:cs typeface="Times Roman"/>
                <a:sym typeface="Times Roman"/>
              </a:rPr>
              <a:t>Flexible modelling</a:t>
            </a:r>
          </a:p>
          <a:p>
            <a:pPr lvl="3">
              <a:defRPr sz="2000"/>
            </a:pPr>
            <a:endParaRPr lang="en-AU" b="1" dirty="0">
              <a:latin typeface="Times Roman"/>
              <a:ea typeface="Times Roman"/>
              <a:cs typeface="Times Roman"/>
              <a:sym typeface="Times Roman"/>
            </a:endParaRPr>
          </a:p>
          <a:p>
            <a:pPr lvl="3">
              <a:defRPr sz="2000"/>
            </a:pPr>
            <a:r>
              <a:rPr lang="en-AU" dirty="0">
                <a:latin typeface="+mn-ea"/>
                <a:cs typeface="Times Roman"/>
                <a:sym typeface="Times Roman"/>
              </a:rPr>
              <a:t>Not relying on fixed schema, data types, row size and column name</a:t>
            </a:r>
            <a:endParaRPr dirty="0">
              <a:latin typeface="+mn-ea"/>
              <a:cs typeface="Times Roman"/>
              <a:sym typeface="Times Roman"/>
            </a:endParaRPr>
          </a:p>
          <a:p>
            <a:pPr lvl="3">
              <a:defRPr sz="2000"/>
            </a:pPr>
            <a:r>
              <a:rPr dirty="0"/>
              <a:t>Flexible data models</a:t>
            </a:r>
          </a:p>
          <a:p>
            <a:pPr lvl="3">
              <a:defRPr sz="2000"/>
            </a:pPr>
            <a:r>
              <a:rPr dirty="0"/>
              <a:t>More suited to </a:t>
            </a:r>
            <a:r>
              <a:rPr lang="en-AU" dirty="0"/>
              <a:t>deal</a:t>
            </a:r>
            <a:r>
              <a:rPr dirty="0"/>
              <a:t> with less structured data sources.</a:t>
            </a:r>
          </a:p>
          <a:p>
            <a:pPr lvl="3">
              <a:defRPr sz="2000"/>
            </a:pPr>
            <a:endParaRPr dirty="0"/>
          </a:p>
          <a:p>
            <a:pPr lvl="3">
              <a:defRPr sz="2000"/>
            </a:pPr>
            <a:r>
              <a:rPr dirty="0"/>
              <a:t>b. </a:t>
            </a:r>
            <a:r>
              <a:rPr b="1" dirty="0">
                <a:latin typeface="Times Roman"/>
                <a:ea typeface="Times Roman"/>
                <a:cs typeface="Times Roman"/>
                <a:sym typeface="Times Roman"/>
              </a:rPr>
              <a:t>Scalability</a:t>
            </a:r>
          </a:p>
          <a:p>
            <a:pPr lvl="3">
              <a:defRPr sz="2000"/>
            </a:pPr>
            <a:endParaRPr b="1" dirty="0">
              <a:latin typeface="Times Roman"/>
              <a:ea typeface="Times Roman"/>
              <a:cs typeface="Times Roman"/>
              <a:sym typeface="Times Roman"/>
            </a:endParaRPr>
          </a:p>
          <a:p>
            <a:pPr lvl="3">
              <a:defRPr sz="2000"/>
            </a:pPr>
            <a:r>
              <a:rPr dirty="0"/>
              <a:t>Capacity in a NoSQL database can be added and removed quickly using a </a:t>
            </a:r>
            <a:r>
              <a:rPr b="1" dirty="0"/>
              <a:t>horizontal scale-out methodology</a:t>
            </a:r>
            <a:r>
              <a:rPr dirty="0"/>
              <a:t> (adding inexpensive servers and connecting them to a database cluster). </a:t>
            </a:r>
          </a:p>
          <a:p>
            <a:pPr lvl="3">
              <a:defRPr sz="2000"/>
            </a:pPr>
            <a:endParaRPr dirty="0"/>
          </a:p>
          <a:p>
            <a:pPr lvl="3">
              <a:defRPr sz="2000"/>
            </a:pPr>
            <a:r>
              <a:rPr dirty="0"/>
              <a:t>As a result, the cost and complexity associated with scaling up a relational database into a distributed database are avoided.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3" grpId="1"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extBox 1"/>
          <p:cNvSpPr txBox="1">
            <a:spLocks noGrp="1"/>
          </p:cNvSpPr>
          <p:nvPr>
            <p:ph type="sldNum" sz="quarter" idx="2"/>
          </p:nvPr>
        </p:nvSpPr>
        <p:spPr>
          <a:xfrm>
            <a:off x="8539843" y="6541696"/>
            <a:ext cx="203024"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sp>
        <p:nvSpPr>
          <p:cNvPr id="97"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98" name="1.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NoSQL database</a:t>
            </a:r>
          </a:p>
        </p:txBody>
      </p:sp>
      <p:sp>
        <p:nvSpPr>
          <p:cNvPr id="99" name="non-relational database"/>
          <p:cNvSpPr txBox="1"/>
          <p:nvPr/>
        </p:nvSpPr>
        <p:spPr>
          <a:xfrm>
            <a:off x="350981" y="2525054"/>
            <a:ext cx="8442038" cy="5886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marL="200526" indent="-200526" defTabSz="457200">
              <a:lnSpc>
                <a:spcPts val="4200"/>
              </a:lnSpc>
              <a:buSzPct val="100000"/>
              <a:buChar char="•"/>
              <a:defRPr sz="2400">
                <a:latin typeface="Times Roman"/>
                <a:ea typeface="Times Roman"/>
                <a:cs typeface="Times Roman"/>
                <a:sym typeface="Times Roman"/>
              </a:defRPr>
            </a:lvl1pPr>
          </a:lstStyle>
          <a:p>
            <a:r>
              <a:rPr lang="en-AU" dirty="0"/>
              <a:t>N</a:t>
            </a:r>
            <a:r>
              <a:rPr dirty="0"/>
              <a:t>on-relational database</a:t>
            </a:r>
          </a:p>
        </p:txBody>
      </p:sp>
      <p:sp>
        <p:nvSpPr>
          <p:cNvPr id="100" name="Help store and retrieve data in formats other than tabular form"/>
          <p:cNvSpPr txBox="1"/>
          <p:nvPr/>
        </p:nvSpPr>
        <p:spPr>
          <a:xfrm>
            <a:off x="346241" y="3553755"/>
            <a:ext cx="8258935"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pPr marL="200526" indent="-200526" defTabSz="457200">
              <a:lnSpc>
                <a:spcPts val="4200"/>
              </a:lnSpc>
              <a:buSzPct val="100000"/>
              <a:buChar char="•"/>
              <a:defRPr sz="2400">
                <a:latin typeface="Times Roman"/>
                <a:ea typeface="Times Roman"/>
                <a:cs typeface="Times Roman"/>
                <a:sym typeface="Times Roman"/>
              </a:defRPr>
            </a:pPr>
            <a:r>
              <a:rPr dirty="0"/>
              <a:t>Help store and retrieve data in formats </a:t>
            </a:r>
            <a:r>
              <a:rPr b="1" dirty="0"/>
              <a:t>other than tabular form</a:t>
            </a:r>
            <a:r>
              <a:rPr dirty="0"/>
              <a:t> </a:t>
            </a:r>
          </a:p>
        </p:txBody>
      </p:sp>
      <p:sp>
        <p:nvSpPr>
          <p:cNvPr id="101" name="Not depend on any particular structure such as tables, rows, columns or schemas to organize data"/>
          <p:cNvSpPr txBox="1"/>
          <p:nvPr/>
        </p:nvSpPr>
        <p:spPr>
          <a:xfrm>
            <a:off x="386827" y="4595155"/>
            <a:ext cx="8624346" cy="828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marL="200526" indent="-200526" defTabSz="457200">
              <a:lnSpc>
                <a:spcPts val="4200"/>
              </a:lnSpc>
              <a:buSzPct val="100000"/>
              <a:buChar char="•"/>
              <a:defRPr sz="2400">
                <a:latin typeface="Times Roman"/>
                <a:ea typeface="Times Roman"/>
                <a:cs typeface="Times Roman"/>
                <a:sym typeface="Times Roman"/>
              </a:defRPr>
            </a:lvl1pPr>
          </a:lstStyle>
          <a:p>
            <a:r>
              <a:rPr dirty="0"/>
              <a:t>Not depend on any particular structure such as tables, rows, columns or schemas to organize data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0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1" animBg="1" advAuto="0"/>
      <p:bldP spid="100" grpId="2" animBg="1" advAuto="0"/>
      <p:bldP spid="101" grpId="3"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30</a:t>
            </a:fld>
            <a:endParaRPr/>
          </a:p>
        </p:txBody>
      </p:sp>
      <p:sp>
        <p:nvSpPr>
          <p:cNvPr id="288" name="Title 1"/>
          <p:cNvSpPr txBox="1">
            <a:spLocks noGrp="1"/>
          </p:cNvSpPr>
          <p:nvPr>
            <p:ph type="title"/>
          </p:nvPr>
        </p:nvSpPr>
        <p:spPr>
          <a:xfrm>
            <a:off x="2462213" y="76199"/>
            <a:ext cx="6605587" cy="685801"/>
          </a:xfrm>
          <a:prstGeom prst="rect">
            <a:avLst/>
          </a:prstGeom>
        </p:spPr>
        <p:txBody>
          <a:bodyPr/>
          <a:lstStyle>
            <a:lvl1pPr defTabSz="731520">
              <a:defRPr sz="2240" b="1">
                <a:solidFill>
                  <a:schemeClr val="accent3">
                    <a:lumOff val="44000"/>
                  </a:schemeClr>
                </a:solidFill>
              </a:defRPr>
            </a:lvl1pPr>
          </a:lstStyle>
          <a:p>
            <a:r>
              <a:t>CAP theorem with respect to NoSQL databases</a:t>
            </a:r>
          </a:p>
        </p:txBody>
      </p:sp>
      <p:sp>
        <p:nvSpPr>
          <p:cNvPr id="289" name="1. Advantages of NoSQL"/>
          <p:cNvSpPr txBox="1"/>
          <p:nvPr/>
        </p:nvSpPr>
        <p:spPr>
          <a:xfrm>
            <a:off x="267741" y="990600"/>
            <a:ext cx="8608518"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1. Advantages of NoSQL</a:t>
            </a:r>
          </a:p>
        </p:txBody>
      </p:sp>
      <p:sp>
        <p:nvSpPr>
          <p:cNvPr id="290" name="c. Performance…"/>
          <p:cNvSpPr txBox="1"/>
          <p:nvPr/>
        </p:nvSpPr>
        <p:spPr>
          <a:xfrm>
            <a:off x="337709" y="1467507"/>
            <a:ext cx="8468582" cy="49975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3">
              <a:defRPr sz="2000"/>
            </a:pPr>
            <a:r>
              <a:rPr dirty="0"/>
              <a:t>c. </a:t>
            </a:r>
            <a:r>
              <a:rPr b="1" dirty="0">
                <a:latin typeface="Times Roman"/>
                <a:ea typeface="Times Roman"/>
                <a:cs typeface="Times Roman"/>
                <a:sym typeface="Times Roman"/>
              </a:rPr>
              <a:t>Performance</a:t>
            </a:r>
          </a:p>
          <a:p>
            <a:pPr lvl="3">
              <a:defRPr sz="2000"/>
            </a:pPr>
            <a:endParaRPr b="1" dirty="0">
              <a:latin typeface="Times Roman"/>
              <a:ea typeface="Times Roman"/>
              <a:cs typeface="Times Roman"/>
              <a:sym typeface="Times Roman"/>
            </a:endParaRPr>
          </a:p>
          <a:p>
            <a:pPr lvl="3">
              <a:defRPr sz="2000"/>
            </a:pPr>
            <a:r>
              <a:rPr dirty="0"/>
              <a:t>Horizontal scale-out methodology -&gt; manage efficient reads, writes and storage of the data items when handling big data. </a:t>
            </a:r>
          </a:p>
          <a:p>
            <a:pPr lvl="3">
              <a:defRPr sz="2000"/>
            </a:pPr>
            <a:endParaRPr dirty="0"/>
          </a:p>
          <a:p>
            <a:pPr lvl="3">
              <a:defRPr sz="2000">
                <a:solidFill>
                  <a:srgbClr val="A7A7A7"/>
                </a:solidFill>
              </a:defRPr>
            </a:pPr>
            <a:r>
              <a:rPr dirty="0"/>
              <a:t>LinkedIn, Facebook and Google deploy data </a:t>
            </a:r>
            <a:r>
              <a:rPr dirty="0" err="1"/>
              <a:t>centres</a:t>
            </a:r>
            <a:r>
              <a:rPr dirty="0"/>
              <a:t> in different parts of the world and partition their users so that all of their users experience the fewest possible hops by being routed to the closest data </a:t>
            </a:r>
            <a:r>
              <a:rPr dirty="0" err="1"/>
              <a:t>centre</a:t>
            </a:r>
            <a:r>
              <a:rPr dirty="0"/>
              <a:t>. </a:t>
            </a:r>
          </a:p>
          <a:p>
            <a:pPr lvl="3">
              <a:defRPr sz="2000"/>
            </a:pPr>
            <a:endParaRPr dirty="0"/>
          </a:p>
          <a:p>
            <a:pPr lvl="3">
              <a:defRPr sz="2000"/>
            </a:pPr>
            <a:r>
              <a:rPr dirty="0"/>
              <a:t>d. </a:t>
            </a:r>
            <a:r>
              <a:rPr b="1" dirty="0">
                <a:latin typeface="Times Roman"/>
                <a:ea typeface="Times Roman"/>
                <a:cs typeface="Times Roman"/>
                <a:sym typeface="Times Roman"/>
              </a:rPr>
              <a:t>High availability</a:t>
            </a:r>
          </a:p>
          <a:p>
            <a:pPr lvl="3">
              <a:defRPr sz="2000"/>
            </a:pPr>
            <a:endParaRPr b="1" dirty="0">
              <a:latin typeface="Times Roman"/>
              <a:ea typeface="Times Roman"/>
              <a:cs typeface="Times Roman"/>
              <a:sym typeface="Times Roman"/>
            </a:endParaRPr>
          </a:p>
          <a:p>
            <a:pPr lvl="3">
              <a:defRPr sz="2000">
                <a:solidFill>
                  <a:srgbClr val="A7A7A7"/>
                </a:solidFill>
              </a:defRPr>
            </a:pPr>
            <a:r>
              <a:rPr dirty="0">
                <a:solidFill>
                  <a:schemeClr val="tx1"/>
                </a:solidFill>
              </a:rPr>
              <a:t>Constant availability (24/7) is a challenge for relational databases, since they are physically implemented on a single server or on a cluster with a shared storage. </a:t>
            </a:r>
          </a:p>
          <a:p>
            <a:pPr lvl="3">
              <a:defRPr sz="2000"/>
            </a:pPr>
            <a:r>
              <a:rPr dirty="0"/>
              <a:t>NoSQL databases are typically stored in </a:t>
            </a:r>
            <a:r>
              <a:rPr b="1" dirty="0"/>
              <a:t>partitions</a:t>
            </a:r>
            <a:r>
              <a:rPr dirty="0"/>
              <a:t> and they divide data across multiple database instances without any shared resources.</a:t>
            </a:r>
            <a:endParaRPr sz="1200" dirty="0">
              <a:latin typeface="Times Roman"/>
              <a:ea typeface="Times Roman"/>
              <a:cs typeface="Times Roman"/>
              <a:sym typeface="Times Roman"/>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0" grpId="1" animBg="1" advAuto="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31</a:t>
            </a:fld>
            <a:endParaRPr/>
          </a:p>
        </p:txBody>
      </p:sp>
      <p:sp>
        <p:nvSpPr>
          <p:cNvPr id="295" name="Title 1"/>
          <p:cNvSpPr txBox="1">
            <a:spLocks noGrp="1"/>
          </p:cNvSpPr>
          <p:nvPr>
            <p:ph type="title"/>
          </p:nvPr>
        </p:nvSpPr>
        <p:spPr>
          <a:xfrm>
            <a:off x="2462213" y="76199"/>
            <a:ext cx="6605587" cy="685801"/>
          </a:xfrm>
          <a:prstGeom prst="rect">
            <a:avLst/>
          </a:prstGeom>
        </p:spPr>
        <p:txBody>
          <a:bodyPr/>
          <a:lstStyle>
            <a:lvl1pPr defTabSz="731520">
              <a:defRPr sz="2240" b="1">
                <a:solidFill>
                  <a:schemeClr val="accent3">
                    <a:lumOff val="44000"/>
                  </a:schemeClr>
                </a:solidFill>
              </a:defRPr>
            </a:lvl1pPr>
          </a:lstStyle>
          <a:p>
            <a:r>
              <a:t>CAP theorem with respect to NoSQL databases</a:t>
            </a:r>
          </a:p>
        </p:txBody>
      </p:sp>
      <p:sp>
        <p:nvSpPr>
          <p:cNvPr id="296" name="2. The CAP theorem"/>
          <p:cNvSpPr txBox="1"/>
          <p:nvPr/>
        </p:nvSpPr>
        <p:spPr>
          <a:xfrm>
            <a:off x="267741" y="990600"/>
            <a:ext cx="8608518"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2. The CAP theorem</a:t>
            </a:r>
          </a:p>
        </p:txBody>
      </p:sp>
      <p:sp>
        <p:nvSpPr>
          <p:cNvPr id="297" name="a. Consistency…"/>
          <p:cNvSpPr txBox="1"/>
          <p:nvPr/>
        </p:nvSpPr>
        <p:spPr>
          <a:xfrm>
            <a:off x="337709" y="1851332"/>
            <a:ext cx="8468582" cy="36010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3">
              <a:defRPr sz="2000"/>
            </a:pPr>
            <a:r>
              <a:rPr dirty="0"/>
              <a:t>a. </a:t>
            </a:r>
            <a:r>
              <a:rPr b="1" dirty="0"/>
              <a:t>Consistency</a:t>
            </a:r>
            <a:endParaRPr b="1" dirty="0">
              <a:latin typeface="Times Roman"/>
              <a:ea typeface="Times Roman"/>
              <a:cs typeface="Times Roman"/>
              <a:sym typeface="Times Roman"/>
            </a:endParaRPr>
          </a:p>
          <a:p>
            <a:pPr lvl="3">
              <a:defRPr sz="2000"/>
            </a:pPr>
            <a:endParaRPr b="1" dirty="0">
              <a:latin typeface="Times Roman"/>
              <a:ea typeface="Times Roman"/>
              <a:cs typeface="Times Roman"/>
              <a:sym typeface="Times Roman"/>
            </a:endParaRPr>
          </a:p>
          <a:p>
            <a:pPr lvl="3">
              <a:defRPr sz="2000"/>
            </a:pPr>
            <a:r>
              <a:rPr dirty="0"/>
              <a:t>All the servers hosting the database will have the </a:t>
            </a:r>
            <a:r>
              <a:rPr b="1" dirty="0"/>
              <a:t>same</a:t>
            </a:r>
            <a:r>
              <a:rPr dirty="0"/>
              <a:t> data, so that anyone accessing the data will get the same copy regardless of which server is answering the query. </a:t>
            </a:r>
          </a:p>
          <a:p>
            <a:pPr lvl="3">
              <a:defRPr sz="2000"/>
            </a:pPr>
            <a:r>
              <a:rPr dirty="0">
                <a:solidFill>
                  <a:srgbClr val="A7A7A7"/>
                </a:solidFill>
              </a:rPr>
              <a:t>(This is a different thing to “consistency” in the context of the ACID principles, which refers to data integrity.) </a:t>
            </a:r>
          </a:p>
          <a:p>
            <a:pPr lvl="3">
              <a:defRPr sz="2000"/>
            </a:pPr>
            <a:endParaRPr dirty="0">
              <a:solidFill>
                <a:srgbClr val="A7A7A7"/>
              </a:solidFill>
            </a:endParaRPr>
          </a:p>
          <a:p>
            <a:pPr lvl="3">
              <a:defRPr sz="2000"/>
            </a:pPr>
            <a:r>
              <a:rPr dirty="0"/>
              <a:t>b. </a:t>
            </a:r>
            <a:r>
              <a:rPr b="1" dirty="0"/>
              <a:t>Availability</a:t>
            </a:r>
            <a:r>
              <a:rPr dirty="0"/>
              <a:t> </a:t>
            </a:r>
            <a:endParaRPr b="1" dirty="0">
              <a:latin typeface="Times Roman"/>
              <a:ea typeface="Times Roman"/>
              <a:cs typeface="Times Roman"/>
              <a:sym typeface="Times Roman"/>
            </a:endParaRPr>
          </a:p>
          <a:p>
            <a:pPr lvl="3">
              <a:defRPr sz="2000"/>
            </a:pPr>
            <a:endParaRPr b="1" dirty="0">
              <a:latin typeface="Times Roman"/>
              <a:ea typeface="Times Roman"/>
              <a:cs typeface="Times Roman"/>
              <a:sym typeface="Times Roman"/>
            </a:endParaRPr>
          </a:p>
          <a:p>
            <a:pPr lvl="3">
              <a:defRPr sz="2000"/>
            </a:pPr>
            <a:r>
              <a:rPr dirty="0"/>
              <a:t>The system will always respond to a request even if it is not the latest data or consistent across the system.</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 grpId="1" animBg="1" advAuto="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32</a:t>
            </a:fld>
            <a:endParaRPr/>
          </a:p>
        </p:txBody>
      </p:sp>
      <p:sp>
        <p:nvSpPr>
          <p:cNvPr id="302" name="Title 1"/>
          <p:cNvSpPr txBox="1">
            <a:spLocks noGrp="1"/>
          </p:cNvSpPr>
          <p:nvPr>
            <p:ph type="title"/>
          </p:nvPr>
        </p:nvSpPr>
        <p:spPr>
          <a:xfrm>
            <a:off x="2462213" y="76199"/>
            <a:ext cx="6605587" cy="685801"/>
          </a:xfrm>
          <a:prstGeom prst="rect">
            <a:avLst/>
          </a:prstGeom>
        </p:spPr>
        <p:txBody>
          <a:bodyPr/>
          <a:lstStyle>
            <a:lvl1pPr defTabSz="731520">
              <a:defRPr sz="2240" b="1">
                <a:solidFill>
                  <a:schemeClr val="accent3">
                    <a:lumOff val="44000"/>
                  </a:schemeClr>
                </a:solidFill>
              </a:defRPr>
            </a:lvl1pPr>
          </a:lstStyle>
          <a:p>
            <a:r>
              <a:t>CAP theorem with respect to NoSQL databases</a:t>
            </a:r>
          </a:p>
        </p:txBody>
      </p:sp>
      <p:sp>
        <p:nvSpPr>
          <p:cNvPr id="303" name="2. The CAP theorem"/>
          <p:cNvSpPr txBox="1"/>
          <p:nvPr/>
        </p:nvSpPr>
        <p:spPr>
          <a:xfrm>
            <a:off x="267741" y="990600"/>
            <a:ext cx="8608518"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2. The CAP theorem</a:t>
            </a:r>
          </a:p>
        </p:txBody>
      </p:sp>
      <p:sp>
        <p:nvSpPr>
          <p:cNvPr id="304" name="c. Partition tolerance…"/>
          <p:cNvSpPr txBox="1"/>
          <p:nvPr/>
        </p:nvSpPr>
        <p:spPr>
          <a:xfrm>
            <a:off x="337709" y="2494279"/>
            <a:ext cx="8468582" cy="21615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3">
              <a:defRPr sz="2000"/>
            </a:pPr>
            <a:r>
              <a:t>c. </a:t>
            </a:r>
            <a:r>
              <a:rPr b="1">
                <a:latin typeface="Times Roman"/>
                <a:ea typeface="Times Roman"/>
                <a:cs typeface="Times Roman"/>
                <a:sym typeface="Times Roman"/>
              </a:rPr>
              <a:t>Partition tolerance</a:t>
            </a:r>
          </a:p>
          <a:p>
            <a:pPr lvl="3">
              <a:defRPr sz="2000"/>
            </a:pPr>
            <a:endParaRPr b="1">
              <a:latin typeface="Times Roman"/>
              <a:ea typeface="Times Roman"/>
              <a:cs typeface="Times Roman"/>
              <a:sym typeface="Times Roman"/>
            </a:endParaRPr>
          </a:p>
          <a:p>
            <a:pPr lvl="3">
              <a:defRPr sz="2000"/>
            </a:pPr>
            <a:r>
              <a:t>A “partition” in the context of the CAP theorem refers to a disruption in network access so that some servers are unable to access other servers.</a:t>
            </a:r>
          </a:p>
          <a:p>
            <a:pPr lvl="3">
              <a:defRPr sz="2000"/>
            </a:pPr>
            <a:endParaRPr/>
          </a:p>
          <a:p>
            <a:pPr lvl="3">
              <a:defRPr sz="2000"/>
            </a:pPr>
            <a:r>
              <a:t>The system continues to operate </a:t>
            </a:r>
            <a:r>
              <a:rPr b="1"/>
              <a:t>as a whole</a:t>
            </a:r>
            <a:r>
              <a:t> even if individual servers fail or can’t be reached.</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4" grpId="1" animBg="1" advAuto="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33</a:t>
            </a:fld>
            <a:endParaRPr/>
          </a:p>
        </p:txBody>
      </p:sp>
      <p:sp>
        <p:nvSpPr>
          <p:cNvPr id="309" name="Title 1"/>
          <p:cNvSpPr txBox="1">
            <a:spLocks noGrp="1"/>
          </p:cNvSpPr>
          <p:nvPr>
            <p:ph type="title"/>
          </p:nvPr>
        </p:nvSpPr>
        <p:spPr>
          <a:xfrm>
            <a:off x="2462213" y="76199"/>
            <a:ext cx="6605587" cy="685801"/>
          </a:xfrm>
          <a:prstGeom prst="rect">
            <a:avLst/>
          </a:prstGeom>
        </p:spPr>
        <p:txBody>
          <a:bodyPr/>
          <a:lstStyle>
            <a:lvl1pPr defTabSz="731520">
              <a:defRPr sz="2240" b="1">
                <a:solidFill>
                  <a:schemeClr val="accent3">
                    <a:lumOff val="44000"/>
                  </a:schemeClr>
                </a:solidFill>
              </a:defRPr>
            </a:lvl1pPr>
          </a:lstStyle>
          <a:p>
            <a:r>
              <a:t>CAP theorem with respect to NoSQL databases</a:t>
            </a:r>
          </a:p>
        </p:txBody>
      </p:sp>
      <p:sp>
        <p:nvSpPr>
          <p:cNvPr id="310" name="2. The CAP theorem"/>
          <p:cNvSpPr txBox="1"/>
          <p:nvPr/>
        </p:nvSpPr>
        <p:spPr>
          <a:xfrm>
            <a:off x="267741" y="990600"/>
            <a:ext cx="8608518"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2. The CAP theorem</a:t>
            </a:r>
          </a:p>
        </p:txBody>
      </p:sp>
      <p:sp>
        <p:nvSpPr>
          <p:cNvPr id="311" name="What is it used for?"/>
          <p:cNvSpPr txBox="1"/>
          <p:nvPr/>
        </p:nvSpPr>
        <p:spPr>
          <a:xfrm>
            <a:off x="337709" y="1884679"/>
            <a:ext cx="8468582" cy="3752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3">
              <a:defRPr sz="2000" b="1"/>
            </a:pPr>
            <a:r>
              <a:t>What is it used for?</a:t>
            </a:r>
          </a:p>
        </p:txBody>
      </p:sp>
      <p:sp>
        <p:nvSpPr>
          <p:cNvPr id="312" name="The CAP theorem states that, at any given point in time, a system can achieve only two out of three principles, while it is theoretically impossible to achieve three at the same time.…"/>
          <p:cNvSpPr txBox="1"/>
          <p:nvPr/>
        </p:nvSpPr>
        <p:spPr>
          <a:xfrm>
            <a:off x="392874" y="2922075"/>
            <a:ext cx="8608517" cy="2148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3">
              <a:defRPr sz="2000"/>
            </a:pPr>
            <a:r>
              <a:rPr dirty="0"/>
              <a:t>The CAP theorem states that, at any given point in time, a system can achieve only </a:t>
            </a:r>
            <a:r>
              <a:rPr b="1" i="1" dirty="0">
                <a:latin typeface="Times Roman"/>
                <a:ea typeface="Times Roman"/>
                <a:cs typeface="Times Roman"/>
                <a:sym typeface="Times Roman"/>
              </a:rPr>
              <a:t>two</a:t>
            </a:r>
            <a:r>
              <a:rPr i="1" dirty="0">
                <a:latin typeface="Times Roman"/>
                <a:ea typeface="Times Roman"/>
                <a:cs typeface="Times Roman"/>
                <a:sym typeface="Times Roman"/>
              </a:rPr>
              <a:t> </a:t>
            </a:r>
            <a:r>
              <a:rPr dirty="0"/>
              <a:t>out of three principles, while it is theoretically impossible to achieve three at the same time. </a:t>
            </a:r>
          </a:p>
          <a:p>
            <a:pPr lvl="3">
              <a:defRPr sz="2000"/>
            </a:pPr>
            <a:endParaRPr dirty="0"/>
          </a:p>
          <a:p>
            <a:pPr lvl="3">
              <a:defRPr sz="2000"/>
            </a:pPr>
            <a:r>
              <a:rPr dirty="0"/>
              <a:t>In case of NoSQL databases, the choice is between AP or CP, as the biggest advantage of NoSQL databases is partition tolerance when compared to relational DBMSs: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2" grpId="1" animBg="1" advAuto="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34</a:t>
            </a:fld>
            <a:endParaRPr/>
          </a:p>
        </p:txBody>
      </p:sp>
      <p:sp>
        <p:nvSpPr>
          <p:cNvPr id="317" name="Title 1"/>
          <p:cNvSpPr txBox="1">
            <a:spLocks noGrp="1"/>
          </p:cNvSpPr>
          <p:nvPr>
            <p:ph type="title"/>
          </p:nvPr>
        </p:nvSpPr>
        <p:spPr>
          <a:xfrm>
            <a:off x="2462213" y="76199"/>
            <a:ext cx="6605587" cy="685801"/>
          </a:xfrm>
          <a:prstGeom prst="rect">
            <a:avLst/>
          </a:prstGeom>
        </p:spPr>
        <p:txBody>
          <a:bodyPr/>
          <a:lstStyle>
            <a:lvl1pPr defTabSz="731520">
              <a:defRPr sz="2240" b="1">
                <a:solidFill>
                  <a:schemeClr val="accent3">
                    <a:lumOff val="44000"/>
                  </a:schemeClr>
                </a:solidFill>
              </a:defRPr>
            </a:lvl1pPr>
          </a:lstStyle>
          <a:p>
            <a:r>
              <a:t>CAP theorem with respect to NoSQL databases</a:t>
            </a:r>
          </a:p>
        </p:txBody>
      </p:sp>
      <p:sp>
        <p:nvSpPr>
          <p:cNvPr id="318" name="2. The CAP theorem"/>
          <p:cNvSpPr txBox="1"/>
          <p:nvPr/>
        </p:nvSpPr>
        <p:spPr>
          <a:xfrm>
            <a:off x="267741" y="990600"/>
            <a:ext cx="8608518"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2. The CAP theorem</a:t>
            </a:r>
          </a:p>
        </p:txBody>
      </p:sp>
      <p:sp>
        <p:nvSpPr>
          <p:cNvPr id="319" name="a. AP…"/>
          <p:cNvSpPr txBox="1"/>
          <p:nvPr/>
        </p:nvSpPr>
        <p:spPr>
          <a:xfrm>
            <a:off x="267741" y="2149965"/>
            <a:ext cx="8608518" cy="33509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3">
              <a:defRPr sz="2000"/>
            </a:pPr>
            <a:r>
              <a:rPr dirty="0"/>
              <a:t>a. </a:t>
            </a:r>
            <a:r>
              <a:rPr b="1" dirty="0">
                <a:latin typeface="Times Roman"/>
                <a:ea typeface="Times Roman"/>
                <a:cs typeface="Times Roman"/>
                <a:sym typeface="Times Roman"/>
              </a:rPr>
              <a:t>AP</a:t>
            </a:r>
          </a:p>
          <a:p>
            <a:pPr lvl="3">
              <a:defRPr sz="2000"/>
            </a:pPr>
            <a:endParaRPr b="1" dirty="0">
              <a:latin typeface="Times Roman"/>
              <a:ea typeface="Times Roman"/>
              <a:cs typeface="Times Roman"/>
              <a:sym typeface="Times Roman"/>
            </a:endParaRPr>
          </a:p>
          <a:p>
            <a:pPr lvl="3">
              <a:defRPr sz="2000"/>
            </a:pPr>
            <a:r>
              <a:rPr dirty="0"/>
              <a:t>The database always answers, but possibly with outdated or wrong data, hence ensuring </a:t>
            </a:r>
            <a:r>
              <a:rPr i="1" dirty="0">
                <a:latin typeface="Times Roman"/>
                <a:ea typeface="Times Roman"/>
                <a:cs typeface="Times Roman"/>
                <a:sym typeface="Times Roman"/>
              </a:rPr>
              <a:t>availability </a:t>
            </a:r>
            <a:r>
              <a:rPr dirty="0"/>
              <a:t>instead of consistency.</a:t>
            </a:r>
          </a:p>
          <a:p>
            <a:pPr lvl="3">
              <a:defRPr sz="2000"/>
            </a:pPr>
            <a:endParaRPr dirty="0"/>
          </a:p>
          <a:p>
            <a:pPr lvl="3">
              <a:defRPr sz="2000"/>
            </a:pPr>
            <a:r>
              <a:rPr dirty="0"/>
              <a:t>On systems that allow reads before updating all the nodes, high availability is achieved. Such systems eventually achieve consistency as well. </a:t>
            </a:r>
          </a:p>
          <a:p>
            <a:pPr lvl="3">
              <a:defRPr sz="2000"/>
            </a:pPr>
            <a:endParaRPr dirty="0"/>
          </a:p>
          <a:p>
            <a:pPr lvl="3">
              <a:defRPr sz="2000">
                <a:solidFill>
                  <a:srgbClr val="A7A7A7"/>
                </a:solidFill>
              </a:defRPr>
            </a:pPr>
            <a:r>
              <a:rPr dirty="0"/>
              <a:t>For example, Google and Facebook enforce eventual consistency such that different servers might have inconsistent views depending on how many servers are updated at a given time.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9" grpId="1"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35</a:t>
            </a:fld>
            <a:endParaRPr/>
          </a:p>
        </p:txBody>
      </p:sp>
      <p:sp>
        <p:nvSpPr>
          <p:cNvPr id="324" name="Title 1"/>
          <p:cNvSpPr txBox="1">
            <a:spLocks noGrp="1"/>
          </p:cNvSpPr>
          <p:nvPr>
            <p:ph type="title"/>
          </p:nvPr>
        </p:nvSpPr>
        <p:spPr>
          <a:xfrm>
            <a:off x="2462213" y="76199"/>
            <a:ext cx="6605587" cy="685801"/>
          </a:xfrm>
          <a:prstGeom prst="rect">
            <a:avLst/>
          </a:prstGeom>
        </p:spPr>
        <p:txBody>
          <a:bodyPr/>
          <a:lstStyle>
            <a:lvl1pPr defTabSz="731520">
              <a:defRPr sz="2240" b="1">
                <a:solidFill>
                  <a:schemeClr val="accent3">
                    <a:lumOff val="44000"/>
                  </a:schemeClr>
                </a:solidFill>
              </a:defRPr>
            </a:lvl1pPr>
          </a:lstStyle>
          <a:p>
            <a:r>
              <a:t>CAP theorem with respect to NoSQL databases</a:t>
            </a:r>
          </a:p>
        </p:txBody>
      </p:sp>
      <p:sp>
        <p:nvSpPr>
          <p:cNvPr id="325" name="2. The CAP theorem"/>
          <p:cNvSpPr txBox="1"/>
          <p:nvPr/>
        </p:nvSpPr>
        <p:spPr>
          <a:xfrm>
            <a:off x="267741" y="990600"/>
            <a:ext cx="8608518" cy="4213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lnSpc>
                <a:spcPts val="4500"/>
              </a:lnSpc>
              <a:spcBef>
                <a:spcPts val="1200"/>
              </a:spcBef>
              <a:defRPr sz="2400" b="1">
                <a:latin typeface="Times New Roman"/>
                <a:ea typeface="Times New Roman"/>
                <a:cs typeface="Times New Roman"/>
                <a:sym typeface="Times New Roman"/>
              </a:defRPr>
            </a:lvl1pPr>
          </a:lstStyle>
          <a:p>
            <a:r>
              <a:t>2. The CAP theorem</a:t>
            </a:r>
          </a:p>
        </p:txBody>
      </p:sp>
      <p:sp>
        <p:nvSpPr>
          <p:cNvPr id="326" name="b. CP:…"/>
          <p:cNvSpPr txBox="1"/>
          <p:nvPr/>
        </p:nvSpPr>
        <p:spPr>
          <a:xfrm>
            <a:off x="267741" y="2149965"/>
            <a:ext cx="8608518" cy="3329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3">
              <a:defRPr sz="2000"/>
            </a:pPr>
            <a:r>
              <a:rPr dirty="0"/>
              <a:t>b. </a:t>
            </a:r>
            <a:r>
              <a:rPr b="1" dirty="0">
                <a:latin typeface="Times Roman"/>
                <a:ea typeface="Times Roman"/>
                <a:cs typeface="Times Roman"/>
                <a:sym typeface="Times Roman"/>
              </a:rPr>
              <a:t>CP: </a:t>
            </a:r>
          </a:p>
          <a:p>
            <a:pPr lvl="3">
              <a:defRPr sz="2000"/>
            </a:pPr>
            <a:endParaRPr b="1" dirty="0">
              <a:latin typeface="Times Roman"/>
              <a:ea typeface="Times Roman"/>
              <a:cs typeface="Times Roman"/>
              <a:sym typeface="Times Roman"/>
            </a:endParaRPr>
          </a:p>
          <a:p>
            <a:pPr lvl="3">
              <a:defRPr sz="2000"/>
            </a:pPr>
            <a:r>
              <a:rPr dirty="0"/>
              <a:t>The database stops all the operations until the latest copy of data is available on all nodes. </a:t>
            </a:r>
          </a:p>
          <a:p>
            <a:pPr lvl="3">
              <a:defRPr sz="2000"/>
            </a:pPr>
            <a:endParaRPr dirty="0"/>
          </a:p>
          <a:p>
            <a:pPr lvl="3">
              <a:defRPr sz="2000"/>
            </a:pPr>
            <a:r>
              <a:rPr dirty="0"/>
              <a:t>On systems that lock all the nodes before allowing reads, high consistency is achieved. Such systems become available after the consistency is achieved. </a:t>
            </a:r>
          </a:p>
          <a:p>
            <a:pPr lvl="3">
              <a:defRPr sz="2000"/>
            </a:pPr>
            <a:endParaRPr dirty="0"/>
          </a:p>
          <a:p>
            <a:pPr lvl="3">
              <a:defRPr sz="2000">
                <a:solidFill>
                  <a:srgbClr val="A7A7A7"/>
                </a:solidFill>
              </a:defRPr>
            </a:pPr>
            <a:r>
              <a:rPr dirty="0"/>
              <a:t>Most NoSQL databases choose AP over CP to ensure continuous availability and eventual consistency.</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6" grpId="1"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36</a:t>
            </a:fld>
            <a:endParaRPr/>
          </a:p>
        </p:txBody>
      </p:sp>
      <p:sp>
        <p:nvSpPr>
          <p:cNvPr id="331" name="TextBox 4"/>
          <p:cNvSpPr txBox="1"/>
          <p:nvPr/>
        </p:nvSpPr>
        <p:spPr>
          <a:xfrm>
            <a:off x="108606" y="3111981"/>
            <a:ext cx="8571188" cy="634038"/>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lnSpc>
                <a:spcPct val="150000"/>
              </a:lnSpc>
              <a:defRPr sz="3900" b="1"/>
            </a:lvl1pPr>
          </a:lstStyle>
          <a:p>
            <a:r>
              <a:t>Any questions? </a:t>
            </a:r>
          </a:p>
        </p:txBody>
      </p:sp>
      <p:sp>
        <p:nvSpPr>
          <p:cNvPr id="332" name="Title 1"/>
          <p:cNvSpPr txBox="1">
            <a:spLocks noGrp="1"/>
          </p:cNvSpPr>
          <p:nvPr>
            <p:ph type="title"/>
          </p:nvPr>
        </p:nvSpPr>
        <p:spPr>
          <a:xfrm>
            <a:off x="2462213" y="76199"/>
            <a:ext cx="6605587" cy="685801"/>
          </a:xfrm>
          <a:prstGeom prst="rect">
            <a:avLst/>
          </a:prstGeom>
        </p:spPr>
        <p:txBody>
          <a:bodyPr/>
          <a:lstStyle>
            <a:lvl1pPr defTabSz="731520">
              <a:defRPr sz="2240" b="1">
                <a:solidFill>
                  <a:schemeClr val="accent3">
                    <a:lumOff val="44000"/>
                  </a:schemeClr>
                </a:solidFill>
              </a:defRPr>
            </a:lvl1pPr>
          </a:lstStyle>
          <a:p>
            <a:r>
              <a:t>CAP theorem with respect to NoSQL databases</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TextBox 1"/>
          <p:cNvSpPr txBox="1">
            <a:spLocks noGrp="1"/>
          </p:cNvSpPr>
          <p:nvPr>
            <p:ph type="sldNum" sz="quarter" idx="2"/>
          </p:nvPr>
        </p:nvSpPr>
        <p:spPr>
          <a:xfrm>
            <a:off x="8539843" y="6541696"/>
            <a:ext cx="222732"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37</a:t>
            </a:fld>
            <a:endParaRPr/>
          </a:p>
        </p:txBody>
      </p:sp>
      <p:sp>
        <p:nvSpPr>
          <p:cNvPr id="337" name="TextBox 4"/>
          <p:cNvSpPr txBox="1"/>
          <p:nvPr/>
        </p:nvSpPr>
        <p:spPr>
          <a:xfrm>
            <a:off x="160319" y="1295881"/>
            <a:ext cx="8571187" cy="4455835"/>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ct val="150000"/>
              </a:lnSpc>
              <a:defRPr sz="2400" b="1"/>
            </a:pPr>
            <a:r>
              <a:rPr dirty="0"/>
              <a:t>Resources might be helpful: </a:t>
            </a:r>
          </a:p>
          <a:p>
            <a:pPr marL="320842" indent="-320842">
              <a:lnSpc>
                <a:spcPct val="150000"/>
              </a:lnSpc>
              <a:buSzPct val="100000"/>
              <a:buAutoNum type="arabicPeriod"/>
              <a:defRPr sz="2400"/>
            </a:pPr>
            <a:r>
              <a:rPr dirty="0"/>
              <a:t>Lecture slides, </a:t>
            </a:r>
            <a:r>
              <a:rPr lang="en-AU" dirty="0"/>
              <a:t>tutorial</a:t>
            </a:r>
            <a:r>
              <a:rPr dirty="0"/>
              <a:t> sheets, part of lab sheets</a:t>
            </a:r>
          </a:p>
          <a:p>
            <a:pPr marL="320842" indent="-320842">
              <a:lnSpc>
                <a:spcPct val="150000"/>
              </a:lnSpc>
              <a:buSzPct val="100000"/>
              <a:buAutoNum type="arabicPeriod"/>
              <a:defRPr sz="2400"/>
            </a:pPr>
            <a:r>
              <a:rPr dirty="0"/>
              <a:t>Assignment Solutions</a:t>
            </a:r>
          </a:p>
          <a:p>
            <a:pPr marL="320842" indent="-320842">
              <a:lnSpc>
                <a:spcPct val="150000"/>
              </a:lnSpc>
              <a:buSzPct val="100000"/>
              <a:buAutoNum type="arabicPeriod"/>
              <a:defRPr sz="2400"/>
            </a:pPr>
            <a:r>
              <a:rPr lang="en-AU" dirty="0" err="1"/>
              <a:t>Weely</a:t>
            </a:r>
            <a:r>
              <a:rPr lang="en-AU" dirty="0"/>
              <a:t> </a:t>
            </a:r>
            <a:r>
              <a:rPr dirty="0"/>
              <a:t>quizzes</a:t>
            </a:r>
            <a:endParaRPr lang="en-AU" dirty="0"/>
          </a:p>
          <a:p>
            <a:pPr marL="320842" indent="-320842">
              <a:lnSpc>
                <a:spcPct val="150000"/>
              </a:lnSpc>
              <a:buSzPct val="100000"/>
              <a:buAutoNum type="arabicPeriod"/>
              <a:defRPr sz="2400"/>
            </a:pPr>
            <a:r>
              <a:rPr lang="en-AU" dirty="0"/>
              <a:t>S</a:t>
            </a:r>
            <a:r>
              <a:rPr dirty="0"/>
              <a:t>ample exams</a:t>
            </a:r>
            <a:r>
              <a:rPr lang="en-AU" dirty="0"/>
              <a:t>, booklet</a:t>
            </a:r>
            <a:endParaRPr dirty="0"/>
          </a:p>
          <a:p>
            <a:pPr marL="320842" indent="-320842">
              <a:lnSpc>
                <a:spcPct val="150000"/>
              </a:lnSpc>
              <a:buSzPct val="100000"/>
              <a:buAutoNum type="arabicPeriod"/>
              <a:defRPr sz="2400"/>
            </a:pPr>
            <a:r>
              <a:rPr dirty="0"/>
              <a:t>Questions on </a:t>
            </a:r>
            <a:r>
              <a:rPr dirty="0" err="1"/>
              <a:t>Peerwise</a:t>
            </a:r>
            <a:r>
              <a:rPr dirty="0"/>
              <a:t> platform</a:t>
            </a:r>
          </a:p>
          <a:p>
            <a:pPr marL="320842" indent="-320842">
              <a:lnSpc>
                <a:spcPct val="150000"/>
              </a:lnSpc>
              <a:buSzPct val="100000"/>
              <a:buAutoNum type="arabicPeriod"/>
              <a:defRPr sz="2400"/>
            </a:pPr>
            <a:r>
              <a:rPr dirty="0"/>
              <a:t>More previous exams in library (without solution)</a:t>
            </a:r>
            <a:endParaRPr lang="en-AU" dirty="0"/>
          </a:p>
          <a:p>
            <a:pPr marL="320842" indent="-320842">
              <a:lnSpc>
                <a:spcPct val="150000"/>
              </a:lnSpc>
              <a:buSzPct val="100000"/>
              <a:buAutoNum type="arabicPeriod"/>
              <a:defRPr sz="2400"/>
            </a:pPr>
            <a:r>
              <a:rPr lang="en-AU" dirty="0"/>
              <a:t>There are more… explore yourself</a:t>
            </a:r>
          </a:p>
        </p:txBody>
      </p:sp>
      <p:sp>
        <p:nvSpPr>
          <p:cNvPr id="338" name="Title 1"/>
          <p:cNvSpPr txBox="1">
            <a:spLocks noGrp="1"/>
          </p:cNvSpPr>
          <p:nvPr>
            <p:ph type="title"/>
          </p:nvPr>
        </p:nvSpPr>
        <p:spPr>
          <a:xfrm>
            <a:off x="2462213" y="76199"/>
            <a:ext cx="6605587" cy="685801"/>
          </a:xfrm>
          <a:prstGeom prst="rect">
            <a:avLst/>
          </a:prstGeom>
        </p:spPr>
        <p:txBody>
          <a:bodyPr/>
          <a:lstStyle>
            <a:lvl1pPr>
              <a:defRPr b="1">
                <a:solidFill>
                  <a:schemeClr val="accent3">
                    <a:lumOff val="44000"/>
                  </a:schemeClr>
                </a:solidFill>
              </a:defRPr>
            </a:lvl1pPr>
          </a:lstStyle>
          <a:p>
            <a:r>
              <a:t>Final Exam</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TextBox 1"/>
          <p:cNvSpPr txBox="1">
            <a:spLocks noGrp="1"/>
          </p:cNvSpPr>
          <p:nvPr>
            <p:ph type="sldNum" sz="quarter" idx="2"/>
          </p:nvPr>
        </p:nvSpPr>
        <p:spPr>
          <a:xfrm>
            <a:off x="8539843" y="6541696"/>
            <a:ext cx="222732"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38</a:t>
            </a:fld>
            <a:endParaRPr/>
          </a:p>
        </p:txBody>
      </p:sp>
      <p:sp>
        <p:nvSpPr>
          <p:cNvPr id="343" name="TextBox 4"/>
          <p:cNvSpPr txBox="1"/>
          <p:nvPr/>
        </p:nvSpPr>
        <p:spPr>
          <a:xfrm>
            <a:off x="160319" y="1295881"/>
            <a:ext cx="8571187" cy="4455835"/>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ct val="150000"/>
              </a:lnSpc>
              <a:defRPr sz="2400" b="1"/>
            </a:pPr>
            <a:r>
              <a:rPr dirty="0"/>
              <a:t>Notice</a:t>
            </a:r>
          </a:p>
          <a:p>
            <a:pPr marL="320842" indent="-320842">
              <a:lnSpc>
                <a:spcPct val="150000"/>
              </a:lnSpc>
              <a:buSzPct val="100000"/>
              <a:buAutoNum type="arabicPeriod"/>
              <a:defRPr sz="2400"/>
            </a:pPr>
            <a:r>
              <a:rPr dirty="0"/>
              <a:t>Duration: 3 hours</a:t>
            </a:r>
          </a:p>
          <a:p>
            <a:pPr marL="320842" indent="-320842">
              <a:lnSpc>
                <a:spcPct val="150000"/>
              </a:lnSpc>
              <a:buSzPct val="100000"/>
              <a:buAutoNum type="arabicPeriod"/>
              <a:defRPr sz="2400"/>
            </a:pPr>
            <a:r>
              <a:rPr dirty="0"/>
              <a:t>Time: </a:t>
            </a:r>
            <a:r>
              <a:rPr dirty="0" err="1"/>
              <a:t>myunimelb</a:t>
            </a:r>
            <a:r>
              <a:rPr lang="en-AU" dirty="0"/>
              <a:t> </a:t>
            </a:r>
          </a:p>
          <a:p>
            <a:pPr marL="320842" indent="-320842">
              <a:lnSpc>
                <a:spcPct val="150000"/>
              </a:lnSpc>
              <a:buSzPct val="100000"/>
              <a:buAutoNum type="arabicPeriod"/>
              <a:defRPr sz="2400"/>
            </a:pPr>
            <a:r>
              <a:rPr lang="en-AU" dirty="0"/>
              <a:t>Open book, be prepared</a:t>
            </a:r>
          </a:p>
          <a:p>
            <a:pPr marL="320842" indent="-320842">
              <a:lnSpc>
                <a:spcPct val="150000"/>
              </a:lnSpc>
              <a:buSzPct val="100000"/>
              <a:buAutoNum type="arabicPeriod"/>
              <a:defRPr sz="2400"/>
            </a:pPr>
            <a:r>
              <a:rPr lang="en-AU" dirty="0"/>
              <a:t>Read University</a:t>
            </a:r>
            <a:r>
              <a:rPr lang="en-AU" sz="2400" b="1" dirty="0"/>
              <a:t> </a:t>
            </a:r>
            <a:r>
              <a:rPr lang="en-AU" sz="2400" dirty="0">
                <a:solidFill>
                  <a:schemeClr val="tx1"/>
                </a:solidFill>
              </a:rPr>
              <a:t>Academic Integrity policies to understand what you should not do during the exam</a:t>
            </a:r>
            <a:endParaRPr dirty="0">
              <a:solidFill>
                <a:schemeClr val="tx1"/>
              </a:solidFill>
            </a:endParaRPr>
          </a:p>
          <a:p>
            <a:pPr marL="320842" indent="-320842">
              <a:lnSpc>
                <a:spcPct val="150000"/>
              </a:lnSpc>
              <a:buSzPct val="100000"/>
              <a:buAutoNum type="arabicPeriod"/>
              <a:defRPr sz="2400"/>
            </a:pPr>
            <a:r>
              <a:rPr dirty="0"/>
              <a:t>Structure: similar</a:t>
            </a:r>
            <a:r>
              <a:rPr lang="en-AU" dirty="0"/>
              <a:t>(but not same)</a:t>
            </a:r>
            <a:r>
              <a:rPr dirty="0"/>
              <a:t> as </a:t>
            </a:r>
            <a:r>
              <a:rPr lang="en-AU" dirty="0"/>
              <a:t>practise </a:t>
            </a:r>
            <a:r>
              <a:rPr dirty="0"/>
              <a:t>exam</a:t>
            </a:r>
          </a:p>
          <a:p>
            <a:pPr marL="320842" indent="-320842">
              <a:lnSpc>
                <a:spcPct val="150000"/>
              </a:lnSpc>
              <a:buSzPct val="100000"/>
              <a:buAutoNum type="arabicPeriod"/>
              <a:defRPr sz="2400"/>
            </a:pPr>
            <a:r>
              <a:rPr dirty="0"/>
              <a:t>Difficulty: no harder than assignment</a:t>
            </a:r>
          </a:p>
        </p:txBody>
      </p:sp>
      <p:sp>
        <p:nvSpPr>
          <p:cNvPr id="344" name="Title 1"/>
          <p:cNvSpPr txBox="1">
            <a:spLocks noGrp="1"/>
          </p:cNvSpPr>
          <p:nvPr>
            <p:ph type="title"/>
          </p:nvPr>
        </p:nvSpPr>
        <p:spPr>
          <a:xfrm>
            <a:off x="2462213" y="76199"/>
            <a:ext cx="6605587" cy="685801"/>
          </a:xfrm>
          <a:prstGeom prst="rect">
            <a:avLst/>
          </a:prstGeom>
        </p:spPr>
        <p:txBody>
          <a:bodyPr/>
          <a:lstStyle>
            <a:lvl1pPr>
              <a:defRPr b="1">
                <a:solidFill>
                  <a:schemeClr val="accent3">
                    <a:lumOff val="44000"/>
                  </a:schemeClr>
                </a:solidFill>
              </a:defRPr>
            </a:lvl1pPr>
          </a:lstStyle>
          <a:p>
            <a:r>
              <a:t>Final Exam</a:t>
            </a: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TextBox 1"/>
          <p:cNvSpPr txBox="1">
            <a:spLocks noGrp="1"/>
          </p:cNvSpPr>
          <p:nvPr>
            <p:ph type="sldNum" sz="quarter" idx="2"/>
          </p:nvPr>
        </p:nvSpPr>
        <p:spPr>
          <a:xfrm>
            <a:off x="8539843" y="6541696"/>
            <a:ext cx="222732" cy="28882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39</a:t>
            </a:fld>
            <a:endParaRPr/>
          </a:p>
        </p:txBody>
      </p:sp>
      <p:sp>
        <p:nvSpPr>
          <p:cNvPr id="343" name="TextBox 4"/>
          <p:cNvSpPr txBox="1"/>
          <p:nvPr/>
        </p:nvSpPr>
        <p:spPr>
          <a:xfrm>
            <a:off x="120263" y="921126"/>
            <a:ext cx="8571187" cy="577850"/>
          </a:xfrm>
          <a:prstGeom prst="rect">
            <a:avLst/>
          </a:prstGeom>
          <a:solidFill>
            <a:schemeClr val="accent3">
              <a:lumOff val="44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nSpc>
                <a:spcPct val="150000"/>
              </a:lnSpc>
              <a:defRPr sz="2400" b="1"/>
            </a:pPr>
            <a:r>
              <a:rPr lang="en-AU" dirty="0"/>
              <a:t>Covered topics summary (may miss small concepts)</a:t>
            </a:r>
            <a:endParaRPr dirty="0"/>
          </a:p>
        </p:txBody>
      </p:sp>
      <p:sp>
        <p:nvSpPr>
          <p:cNvPr id="344" name="Title 1"/>
          <p:cNvSpPr txBox="1">
            <a:spLocks noGrp="1"/>
          </p:cNvSpPr>
          <p:nvPr>
            <p:ph type="title"/>
          </p:nvPr>
        </p:nvSpPr>
        <p:spPr>
          <a:xfrm>
            <a:off x="2462213" y="76199"/>
            <a:ext cx="6605587" cy="685801"/>
          </a:xfrm>
          <a:prstGeom prst="rect">
            <a:avLst/>
          </a:prstGeom>
        </p:spPr>
        <p:txBody>
          <a:bodyPr/>
          <a:lstStyle>
            <a:lvl1pPr>
              <a:defRPr b="1">
                <a:solidFill>
                  <a:schemeClr val="accent3">
                    <a:lumOff val="44000"/>
                  </a:schemeClr>
                </a:solidFill>
              </a:defRPr>
            </a:lvl1pPr>
          </a:lstStyle>
          <a:p>
            <a:r>
              <a:t>Final Exam</a:t>
            </a:r>
          </a:p>
        </p:txBody>
      </p:sp>
      <p:sp>
        <p:nvSpPr>
          <p:cNvPr id="2" name="Rectangle 1">
            <a:extLst>
              <a:ext uri="{FF2B5EF4-FFF2-40B4-BE49-F238E27FC236}">
                <a16:creationId xmlns:a16="http://schemas.microsoft.com/office/drawing/2014/main" id="{FECDC141-43EA-9740-A2D8-3E3ADE8F7D7F}"/>
              </a:ext>
            </a:extLst>
          </p:cNvPr>
          <p:cNvSpPr/>
          <p:nvPr/>
        </p:nvSpPr>
        <p:spPr>
          <a:xfrm>
            <a:off x="139641" y="1535669"/>
            <a:ext cx="9004359" cy="4401205"/>
          </a:xfrm>
          <a:prstGeom prst="rect">
            <a:avLst/>
          </a:prstGeom>
        </p:spPr>
        <p:txBody>
          <a:bodyPr wrap="square">
            <a:spAutoFit/>
          </a:bodyPr>
          <a:lstStyle/>
          <a:p>
            <a:pPr lvl="1" fontAlgn="base"/>
            <a:r>
              <a:rPr lang="en-AU" sz="2000" dirty="0">
                <a:latin typeface="Arial" panose="020B0604020202020204" pitchFamily="34" charset="0"/>
              </a:rPr>
              <a:t>Database Development Lifecycle</a:t>
            </a:r>
          </a:p>
          <a:p>
            <a:pPr lvl="5" fontAlgn="base"/>
            <a:r>
              <a:rPr lang="en-AU" sz="2000" dirty="0">
                <a:latin typeface="Arial" panose="020B0604020202020204" pitchFamily="34" charset="0"/>
              </a:rPr>
              <a:t>	Focusing on Database Design: conceptual, logical and physical</a:t>
            </a:r>
          </a:p>
          <a:p>
            <a:pPr lvl="5" fontAlgn="base"/>
            <a:r>
              <a:rPr lang="en-AU" sz="2000" dirty="0">
                <a:latin typeface="Arial" panose="020B0604020202020204" pitchFamily="34" charset="0"/>
              </a:rPr>
              <a:t> </a:t>
            </a:r>
          </a:p>
          <a:p>
            <a:pPr lvl="2" fontAlgn="base"/>
            <a:r>
              <a:rPr lang="en-AU" sz="2000" dirty="0">
                <a:latin typeface="Arial" panose="020B0604020202020204" pitchFamily="34" charset="0"/>
              </a:rPr>
              <a:t>ER Modelling</a:t>
            </a:r>
          </a:p>
          <a:p>
            <a:pPr lvl="8" fontAlgn="base"/>
            <a:r>
              <a:rPr lang="en-AU" sz="2000" dirty="0">
                <a:latin typeface="Arial" panose="020B0604020202020204" pitchFamily="34" charset="0"/>
              </a:rPr>
              <a:t>	Entity - relationship</a:t>
            </a:r>
          </a:p>
          <a:p>
            <a:pPr lvl="8" fontAlgn="base"/>
            <a:r>
              <a:rPr lang="en-AU" sz="2000" dirty="0">
                <a:latin typeface="Arial" panose="020B0604020202020204" pitchFamily="34" charset="0"/>
              </a:rPr>
              <a:t>	Constraints</a:t>
            </a:r>
          </a:p>
          <a:p>
            <a:pPr marL="914400" lvl="3" fontAlgn="base"/>
            <a:r>
              <a:rPr lang="en-AU" sz="2000" dirty="0">
                <a:latin typeface="Arial" panose="020B0604020202020204" pitchFamily="34" charset="0"/>
              </a:rPr>
              <a:t>	- Key constraints, participation constraints</a:t>
            </a:r>
          </a:p>
          <a:p>
            <a:pPr marL="457200" lvl="1" fontAlgn="base"/>
            <a:r>
              <a:rPr lang="en-AU" sz="2000" dirty="0">
                <a:latin typeface="Arial" panose="020B0604020202020204" pitchFamily="34" charset="0"/>
              </a:rPr>
              <a:t>	Weak Entities</a:t>
            </a:r>
          </a:p>
          <a:p>
            <a:pPr marL="457200" lvl="1" fontAlgn="base"/>
            <a:r>
              <a:rPr lang="en-AU" sz="2000" dirty="0">
                <a:latin typeface="Arial" panose="020B0604020202020204" pitchFamily="34" charset="0"/>
              </a:rPr>
              <a:t>	Special attributes </a:t>
            </a:r>
          </a:p>
          <a:p>
            <a:pPr marL="457200" lvl="1" fontAlgn="base"/>
            <a:r>
              <a:rPr lang="en-AU" sz="2000" dirty="0">
                <a:latin typeface="Arial" panose="020B0604020202020204" pitchFamily="34" charset="0"/>
              </a:rPr>
              <a:t>		- </a:t>
            </a:r>
            <a:r>
              <a:rPr lang="en-AU" sz="2000" dirty="0" err="1">
                <a:latin typeface="Arial" panose="020B0604020202020204" pitchFamily="34" charset="0"/>
              </a:rPr>
              <a:t>Mutli</a:t>
            </a:r>
            <a:r>
              <a:rPr lang="en-AU" sz="2000" dirty="0">
                <a:latin typeface="Arial" panose="020B0604020202020204" pitchFamily="34" charset="0"/>
              </a:rPr>
              <a:t>-valued, composite</a:t>
            </a:r>
          </a:p>
          <a:p>
            <a:pPr marL="457200" lvl="1" fontAlgn="base"/>
            <a:r>
              <a:rPr lang="en-AU" sz="2000" dirty="0">
                <a:latin typeface="Arial" panose="020B0604020202020204" pitchFamily="34" charset="0"/>
              </a:rPr>
              <a:t>	Unary, Ternary relationships</a:t>
            </a:r>
          </a:p>
          <a:p>
            <a:pPr marL="457200" lvl="1" fontAlgn="base"/>
            <a:r>
              <a:rPr lang="en-AU" sz="2000" dirty="0">
                <a:latin typeface="Arial" panose="020B0604020202020204" pitchFamily="34" charset="0"/>
              </a:rPr>
              <a:t>	Conceptual model to logical &amp; physical model</a:t>
            </a:r>
          </a:p>
          <a:p>
            <a:pPr marL="457200" lvl="1" fontAlgn="base"/>
            <a:r>
              <a:rPr lang="en-AU" sz="2000" dirty="0">
                <a:latin typeface="Arial" panose="020B0604020202020204" pitchFamily="34" charset="0"/>
              </a:rPr>
              <a:t>	Notations: Chen’s notation, Crow’s foot notation</a:t>
            </a:r>
          </a:p>
          <a:p>
            <a:pPr fontAlgn="base"/>
            <a:endParaRPr lang="en-AU" sz="2000" b="1" dirty="0">
              <a:latin typeface="Arial" panose="020B0604020202020204" pitchFamily="34" charset="0"/>
            </a:endParaRPr>
          </a:p>
        </p:txBody>
      </p:sp>
    </p:spTree>
    <p:extLst>
      <p:ext uri="{BB962C8B-B14F-4D97-AF65-F5344CB8AC3E}">
        <p14:creationId xmlns:p14="http://schemas.microsoft.com/office/powerpoint/2010/main" val="32496474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extBox 1"/>
          <p:cNvSpPr txBox="1">
            <a:spLocks noGrp="1"/>
          </p:cNvSpPr>
          <p:nvPr>
            <p:ph type="sldNum" sz="quarter" idx="2"/>
          </p:nvPr>
        </p:nvSpPr>
        <p:spPr>
          <a:xfrm>
            <a:off x="8539843" y="6541696"/>
            <a:ext cx="203024"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sp>
        <p:nvSpPr>
          <p:cNvPr id="106"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07" name="1.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NoSQL database</a:t>
            </a:r>
          </a:p>
        </p:txBody>
      </p:sp>
      <p:sp>
        <p:nvSpPr>
          <p:cNvPr id="108" name="Why need it?"/>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marL="200526" indent="-200526" defTabSz="457200">
              <a:lnSpc>
                <a:spcPts val="4200"/>
              </a:lnSpc>
              <a:buSzPct val="100000"/>
              <a:buChar char="•"/>
              <a:defRPr sz="2400">
                <a:latin typeface="Times Roman"/>
                <a:ea typeface="Times Roman"/>
                <a:cs typeface="Times Roman"/>
                <a:sym typeface="Times Roman"/>
              </a:defRPr>
            </a:lvl1pPr>
          </a:lstStyle>
          <a:p>
            <a:r>
              <a:t>Why need it? </a:t>
            </a:r>
          </a:p>
        </p:txBody>
      </p:sp>
      <p:sp>
        <p:nvSpPr>
          <p:cNvPr id="109" name="Intensive but flexible data analysis using distributed systems, cloud computing and high-performance computing (HPC)…"/>
          <p:cNvSpPr txBox="1"/>
          <p:nvPr/>
        </p:nvSpPr>
        <p:spPr>
          <a:xfrm>
            <a:off x="259827" y="2462530"/>
            <a:ext cx="8624346" cy="19329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200526" indent="-200526" defTabSz="457200">
              <a:buSzPct val="100000"/>
              <a:buChar char="•"/>
              <a:defRPr sz="2400">
                <a:latin typeface="Times Roman"/>
                <a:ea typeface="Times Roman"/>
                <a:cs typeface="Times Roman"/>
                <a:sym typeface="Times Roman"/>
              </a:defRPr>
            </a:pPr>
            <a:r>
              <a:rPr lang="en-AU" dirty="0"/>
              <a:t>We want </a:t>
            </a:r>
            <a:r>
              <a:rPr lang="en-AU" b="1" dirty="0" err="1"/>
              <a:t>i</a:t>
            </a:r>
            <a:r>
              <a:rPr b="1" dirty="0" err="1"/>
              <a:t>ntensive</a:t>
            </a:r>
            <a:r>
              <a:rPr b="1" dirty="0"/>
              <a:t> but flexible</a:t>
            </a:r>
            <a:r>
              <a:rPr dirty="0"/>
              <a:t> data analysis using distributed systems, cloud computing and high-performance computing (HPC)</a:t>
            </a:r>
          </a:p>
          <a:p>
            <a:pPr marL="200526" indent="-200526" defTabSz="457200">
              <a:buSzPct val="100000"/>
              <a:buChar char="•"/>
              <a:defRPr sz="2400">
                <a:latin typeface="Times Roman"/>
                <a:ea typeface="Times Roman"/>
                <a:cs typeface="Times Roman"/>
                <a:sym typeface="Times Roman"/>
              </a:defRPr>
            </a:pPr>
            <a:endParaRPr dirty="0"/>
          </a:p>
          <a:p>
            <a:pPr marL="200526" indent="-200526" defTabSz="457200">
              <a:buSzPct val="100000"/>
              <a:buChar char="•"/>
              <a:defRPr sz="2400">
                <a:latin typeface="Times Roman"/>
                <a:ea typeface="Times Roman"/>
                <a:cs typeface="Times Roman"/>
                <a:sym typeface="Times Roman"/>
              </a:defRPr>
            </a:pPr>
            <a:r>
              <a:rPr dirty="0"/>
              <a:t>Traditional relational databases are unable to meet </a:t>
            </a:r>
            <a:r>
              <a:rPr i="1" dirty="0"/>
              <a:t>performance</a:t>
            </a:r>
            <a:r>
              <a:rPr dirty="0"/>
              <a:t>, </a:t>
            </a:r>
            <a:r>
              <a:rPr i="1" dirty="0"/>
              <a:t>scalability </a:t>
            </a:r>
            <a:r>
              <a:rPr dirty="0"/>
              <a:t>and </a:t>
            </a:r>
            <a:r>
              <a:rPr i="1" dirty="0"/>
              <a:t>flexibility </a:t>
            </a:r>
            <a:r>
              <a:rPr dirty="0"/>
              <a:t>requirements.</a:t>
            </a:r>
          </a:p>
        </p:txBody>
      </p:sp>
      <p:sp>
        <p:nvSpPr>
          <p:cNvPr id="110" name="Examples: chat data, messaging, large objects such as videos and images and many types of business documents."/>
          <p:cNvSpPr txBox="1"/>
          <p:nvPr/>
        </p:nvSpPr>
        <p:spPr>
          <a:xfrm>
            <a:off x="350981" y="4640542"/>
            <a:ext cx="8514200" cy="828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marL="200526" indent="-200526" defTabSz="457200">
              <a:lnSpc>
                <a:spcPts val="4200"/>
              </a:lnSpc>
              <a:buSzPct val="100000"/>
              <a:buChar char="•"/>
              <a:defRPr sz="2400">
                <a:latin typeface="Times Roman"/>
                <a:ea typeface="Times Roman"/>
                <a:cs typeface="Times Roman"/>
                <a:sym typeface="Times Roman"/>
              </a:defRPr>
            </a:lvl1pPr>
          </a:lstStyle>
          <a:p>
            <a:r>
              <a:rPr dirty="0"/>
              <a:t>Examples: chat data, messaging, large objects such as videos and images and many types of business documents.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0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0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1" animBg="1" advAuto="0"/>
      <p:bldP spid="109" grpId="2" animBg="1" advAuto="0"/>
      <p:bldP spid="110" grpId="3" animBg="1" advAuto="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TextBox 1"/>
          <p:cNvSpPr txBox="1">
            <a:spLocks noGrp="1"/>
          </p:cNvSpPr>
          <p:nvPr>
            <p:ph type="sldNum" sz="quarter" idx="2"/>
          </p:nvPr>
        </p:nvSpPr>
        <p:spPr>
          <a:xfrm>
            <a:off x="8539843" y="6541696"/>
            <a:ext cx="222732"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40</a:t>
            </a:fld>
            <a:endParaRPr/>
          </a:p>
        </p:txBody>
      </p:sp>
      <p:sp>
        <p:nvSpPr>
          <p:cNvPr id="343" name="TextBox 4"/>
          <p:cNvSpPr txBox="1"/>
          <p:nvPr/>
        </p:nvSpPr>
        <p:spPr>
          <a:xfrm>
            <a:off x="120263" y="921126"/>
            <a:ext cx="8571187" cy="577850"/>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ct val="150000"/>
              </a:lnSpc>
              <a:defRPr sz="2400" b="1"/>
            </a:pPr>
            <a:r>
              <a:rPr lang="en-AU" dirty="0"/>
              <a:t>Covered topics summary (may miss small concepts)</a:t>
            </a:r>
            <a:endParaRPr dirty="0"/>
          </a:p>
        </p:txBody>
      </p:sp>
      <p:sp>
        <p:nvSpPr>
          <p:cNvPr id="344" name="Title 1"/>
          <p:cNvSpPr txBox="1">
            <a:spLocks noGrp="1"/>
          </p:cNvSpPr>
          <p:nvPr>
            <p:ph type="title"/>
          </p:nvPr>
        </p:nvSpPr>
        <p:spPr>
          <a:xfrm>
            <a:off x="2462213" y="76199"/>
            <a:ext cx="6605587" cy="685801"/>
          </a:xfrm>
          <a:prstGeom prst="rect">
            <a:avLst/>
          </a:prstGeom>
        </p:spPr>
        <p:txBody>
          <a:bodyPr/>
          <a:lstStyle>
            <a:lvl1pPr>
              <a:defRPr b="1">
                <a:solidFill>
                  <a:schemeClr val="accent3">
                    <a:lumOff val="44000"/>
                  </a:schemeClr>
                </a:solidFill>
              </a:defRPr>
            </a:lvl1pPr>
          </a:lstStyle>
          <a:p>
            <a:r>
              <a:t>Final Exam</a:t>
            </a:r>
          </a:p>
        </p:txBody>
      </p:sp>
      <p:sp>
        <p:nvSpPr>
          <p:cNvPr id="2" name="Rectangle 1">
            <a:extLst>
              <a:ext uri="{FF2B5EF4-FFF2-40B4-BE49-F238E27FC236}">
                <a16:creationId xmlns:a16="http://schemas.microsoft.com/office/drawing/2014/main" id="{FECDC141-43EA-9740-A2D8-3E3ADE8F7D7F}"/>
              </a:ext>
            </a:extLst>
          </p:cNvPr>
          <p:cNvSpPr/>
          <p:nvPr/>
        </p:nvSpPr>
        <p:spPr>
          <a:xfrm>
            <a:off x="139641" y="1457266"/>
            <a:ext cx="9004359" cy="5324535"/>
          </a:xfrm>
          <a:prstGeom prst="rect">
            <a:avLst/>
          </a:prstGeom>
        </p:spPr>
        <p:txBody>
          <a:bodyPr wrap="square">
            <a:spAutoFit/>
          </a:bodyPr>
          <a:lstStyle/>
          <a:p>
            <a:pPr fontAlgn="base"/>
            <a:r>
              <a:rPr lang="en-AU" sz="2000" dirty="0">
                <a:latin typeface="Arial" panose="020B0604020202020204" pitchFamily="34" charset="0"/>
              </a:rPr>
              <a:t>Relational Algebra</a:t>
            </a:r>
          </a:p>
          <a:p>
            <a:pPr fontAlgn="base"/>
            <a:r>
              <a:rPr lang="en-AU" sz="2000" dirty="0">
                <a:latin typeface="Arial" panose="020B0604020202020204" pitchFamily="34" charset="0"/>
              </a:rPr>
              <a:t>	5 basic operations: Selection, Projection, Cross-product, set-	difference, union</a:t>
            </a:r>
          </a:p>
          <a:p>
            <a:pPr fontAlgn="base"/>
            <a:r>
              <a:rPr lang="en-AU" sz="2000" dirty="0">
                <a:latin typeface="Arial" panose="020B0604020202020204" pitchFamily="34" charset="0"/>
              </a:rPr>
              <a:t>	Compound operators: Intersection, natural join, condition join, other 	joins and so on</a:t>
            </a:r>
          </a:p>
          <a:p>
            <a:pPr fontAlgn="base"/>
            <a:endParaRPr lang="en-AU" sz="2000" dirty="0">
              <a:latin typeface="Arial" panose="020B0604020202020204" pitchFamily="34" charset="0"/>
            </a:endParaRPr>
          </a:p>
          <a:p>
            <a:pPr fontAlgn="base"/>
            <a:r>
              <a:rPr lang="en-AU" sz="2000" dirty="0">
                <a:latin typeface="Arial" panose="020B0604020202020204" pitchFamily="34" charset="0"/>
              </a:rPr>
              <a:t>SQL </a:t>
            </a:r>
          </a:p>
          <a:p>
            <a:pPr lvl="2" fontAlgn="base"/>
            <a:r>
              <a:rPr lang="en-AU" sz="2000" dirty="0">
                <a:latin typeface="Arial" panose="020B0604020202020204" pitchFamily="34" charset="0"/>
              </a:rPr>
              <a:t>	Data definition language(DDL)</a:t>
            </a:r>
          </a:p>
          <a:p>
            <a:pPr lvl="2" fontAlgn="base"/>
            <a:r>
              <a:rPr lang="en-AU" sz="2000" dirty="0">
                <a:latin typeface="Arial" panose="020B0604020202020204" pitchFamily="34" charset="0"/>
              </a:rPr>
              <a:t>		- CREATE, ALTER, DROP</a:t>
            </a:r>
          </a:p>
          <a:p>
            <a:pPr lvl="2" fontAlgn="base"/>
            <a:r>
              <a:rPr lang="en-AU" sz="2000" b="1" dirty="0">
                <a:latin typeface="Arial" panose="020B0604020202020204" pitchFamily="34" charset="0"/>
              </a:rPr>
              <a:t>	Data manipulation language(DML)*</a:t>
            </a:r>
          </a:p>
          <a:p>
            <a:pPr lvl="2" fontAlgn="base"/>
            <a:r>
              <a:rPr lang="en-AU" sz="2000" dirty="0">
                <a:latin typeface="Arial" panose="020B0604020202020204" pitchFamily="34" charset="0"/>
              </a:rPr>
              <a:t>		- SELECT statement, syntax</a:t>
            </a:r>
          </a:p>
          <a:p>
            <a:pPr lvl="2" fontAlgn="base"/>
            <a:r>
              <a:rPr lang="en-AU" sz="2000" dirty="0">
                <a:latin typeface="Arial" panose="020B0604020202020204" pitchFamily="34" charset="0"/>
              </a:rPr>
              <a:t>		- Nested query/ relational divides</a:t>
            </a:r>
          </a:p>
          <a:p>
            <a:pPr lvl="2" fontAlgn="base"/>
            <a:r>
              <a:rPr lang="en-AU" sz="2000" dirty="0">
                <a:latin typeface="Arial" panose="020B0604020202020204" pitchFamily="34" charset="0"/>
              </a:rPr>
              <a:t>		- Others: INSERT, DELETE, UPDATE</a:t>
            </a:r>
          </a:p>
          <a:p>
            <a:pPr lvl="2" fontAlgn="base"/>
            <a:r>
              <a:rPr lang="en-AU" sz="2000" dirty="0">
                <a:latin typeface="Arial" panose="020B0604020202020204" pitchFamily="34" charset="0"/>
              </a:rPr>
              <a:t>	Data control language (DCL)</a:t>
            </a:r>
          </a:p>
          <a:p>
            <a:pPr lvl="2" fontAlgn="base"/>
            <a:r>
              <a:rPr lang="en-AU" sz="2000" dirty="0">
                <a:latin typeface="Arial" panose="020B0604020202020204" pitchFamily="34" charset="0"/>
              </a:rPr>
              <a:t>		- GRANT, REVOKE</a:t>
            </a:r>
          </a:p>
          <a:p>
            <a:pPr lvl="2" fontAlgn="base"/>
            <a:r>
              <a:rPr lang="en-AU" sz="2000" dirty="0">
                <a:latin typeface="Arial" panose="020B0604020202020204" pitchFamily="34" charset="0"/>
              </a:rPr>
              <a:t>	Others</a:t>
            </a:r>
          </a:p>
          <a:p>
            <a:pPr fontAlgn="base"/>
            <a:endParaRPr lang="en-AU" sz="2000" dirty="0">
              <a:latin typeface="Arial" panose="020B0604020202020204" pitchFamily="34" charset="0"/>
            </a:endParaRPr>
          </a:p>
        </p:txBody>
      </p:sp>
    </p:spTree>
    <p:extLst>
      <p:ext uri="{BB962C8B-B14F-4D97-AF65-F5344CB8AC3E}">
        <p14:creationId xmlns:p14="http://schemas.microsoft.com/office/powerpoint/2010/main" val="22696536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TextBox 1"/>
          <p:cNvSpPr txBox="1">
            <a:spLocks noGrp="1"/>
          </p:cNvSpPr>
          <p:nvPr>
            <p:ph type="sldNum" sz="quarter" idx="2"/>
          </p:nvPr>
        </p:nvSpPr>
        <p:spPr>
          <a:xfrm>
            <a:off x="8539843" y="6541696"/>
            <a:ext cx="222732"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41</a:t>
            </a:fld>
            <a:endParaRPr/>
          </a:p>
        </p:txBody>
      </p:sp>
      <p:sp>
        <p:nvSpPr>
          <p:cNvPr id="343" name="TextBox 4"/>
          <p:cNvSpPr txBox="1"/>
          <p:nvPr/>
        </p:nvSpPr>
        <p:spPr>
          <a:xfrm>
            <a:off x="120263" y="921126"/>
            <a:ext cx="8571187" cy="577850"/>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ct val="150000"/>
              </a:lnSpc>
              <a:defRPr sz="2400" b="1"/>
            </a:pPr>
            <a:r>
              <a:rPr lang="en-AU" dirty="0"/>
              <a:t>Covered topics summary (may miss small concepts)</a:t>
            </a:r>
            <a:endParaRPr dirty="0"/>
          </a:p>
        </p:txBody>
      </p:sp>
      <p:sp>
        <p:nvSpPr>
          <p:cNvPr id="344" name="Title 1"/>
          <p:cNvSpPr txBox="1">
            <a:spLocks noGrp="1"/>
          </p:cNvSpPr>
          <p:nvPr>
            <p:ph type="title"/>
          </p:nvPr>
        </p:nvSpPr>
        <p:spPr>
          <a:xfrm>
            <a:off x="2462213" y="76199"/>
            <a:ext cx="6605587" cy="685801"/>
          </a:xfrm>
          <a:prstGeom prst="rect">
            <a:avLst/>
          </a:prstGeom>
        </p:spPr>
        <p:txBody>
          <a:bodyPr/>
          <a:lstStyle>
            <a:lvl1pPr>
              <a:defRPr b="1">
                <a:solidFill>
                  <a:schemeClr val="accent3">
                    <a:lumOff val="44000"/>
                  </a:schemeClr>
                </a:solidFill>
              </a:defRPr>
            </a:lvl1pPr>
          </a:lstStyle>
          <a:p>
            <a:r>
              <a:t>Final Exam</a:t>
            </a:r>
          </a:p>
        </p:txBody>
      </p:sp>
      <p:sp>
        <p:nvSpPr>
          <p:cNvPr id="3" name="Rectangle 2">
            <a:extLst>
              <a:ext uri="{FF2B5EF4-FFF2-40B4-BE49-F238E27FC236}">
                <a16:creationId xmlns:a16="http://schemas.microsoft.com/office/drawing/2014/main" id="{8757EEFF-3BF8-8F4E-91C2-90BDD0FAA49F}"/>
              </a:ext>
            </a:extLst>
          </p:cNvPr>
          <p:cNvSpPr/>
          <p:nvPr/>
        </p:nvSpPr>
        <p:spPr>
          <a:xfrm>
            <a:off x="427219" y="1912910"/>
            <a:ext cx="8571187" cy="3785652"/>
          </a:xfrm>
          <a:prstGeom prst="rect">
            <a:avLst/>
          </a:prstGeom>
        </p:spPr>
        <p:txBody>
          <a:bodyPr wrap="square">
            <a:spAutoFit/>
          </a:bodyPr>
          <a:lstStyle/>
          <a:p>
            <a:pPr fontAlgn="base"/>
            <a:r>
              <a:rPr lang="en-AU" sz="2000" dirty="0">
                <a:latin typeface="Arial" panose="020B0604020202020204" pitchFamily="34" charset="0"/>
              </a:rPr>
              <a:t>Indexes</a:t>
            </a:r>
          </a:p>
          <a:p>
            <a:pPr fontAlgn="base"/>
            <a:r>
              <a:rPr lang="en-AU" sz="2000" dirty="0">
                <a:latin typeface="Arial" panose="020B0604020202020204" pitchFamily="34" charset="0"/>
              </a:rPr>
              <a:t>	Heap file </a:t>
            </a:r>
            <a:r>
              <a:rPr lang="en-AU" sz="2000" dirty="0" err="1">
                <a:latin typeface="Arial" panose="020B0604020202020204" pitchFamily="34" charset="0"/>
              </a:rPr>
              <a:t>v.s</a:t>
            </a:r>
            <a:r>
              <a:rPr lang="en-AU" sz="2000" dirty="0">
                <a:latin typeface="Arial" panose="020B0604020202020204" pitchFamily="34" charset="0"/>
              </a:rPr>
              <a:t>. sorted file </a:t>
            </a:r>
            <a:r>
              <a:rPr lang="en-AU" sz="2000" dirty="0" err="1">
                <a:latin typeface="Arial" panose="020B0604020202020204" pitchFamily="34" charset="0"/>
              </a:rPr>
              <a:t>v.s</a:t>
            </a:r>
            <a:r>
              <a:rPr lang="en-AU" sz="2000" dirty="0">
                <a:latin typeface="Arial" panose="020B0604020202020204" pitchFamily="34" charset="0"/>
              </a:rPr>
              <a:t>. index file</a:t>
            </a:r>
          </a:p>
          <a:p>
            <a:pPr fontAlgn="base"/>
            <a:r>
              <a:rPr lang="en-AU" sz="2000" dirty="0">
                <a:latin typeface="Arial" panose="020B0604020202020204" pitchFamily="34" charset="0"/>
              </a:rPr>
              <a:t>	Clustered </a:t>
            </a:r>
            <a:r>
              <a:rPr lang="en-AU" sz="2000" dirty="0" err="1">
                <a:latin typeface="Arial" panose="020B0604020202020204" pitchFamily="34" charset="0"/>
              </a:rPr>
              <a:t>v.s</a:t>
            </a:r>
            <a:r>
              <a:rPr lang="en-AU" sz="2000" dirty="0">
                <a:latin typeface="Arial" panose="020B0604020202020204" pitchFamily="34" charset="0"/>
              </a:rPr>
              <a:t>. </a:t>
            </a:r>
            <a:r>
              <a:rPr lang="en-AU" sz="2000" dirty="0" err="1">
                <a:latin typeface="Arial" panose="020B0604020202020204" pitchFamily="34" charset="0"/>
              </a:rPr>
              <a:t>unclustered</a:t>
            </a:r>
            <a:endParaRPr lang="en-AU" sz="2000" dirty="0">
              <a:latin typeface="Arial" panose="020B0604020202020204" pitchFamily="34" charset="0"/>
            </a:endParaRPr>
          </a:p>
          <a:p>
            <a:pPr fontAlgn="base"/>
            <a:r>
              <a:rPr lang="en-AU" sz="2000" dirty="0">
                <a:latin typeface="Arial" panose="020B0604020202020204" pitchFamily="34" charset="0"/>
              </a:rPr>
              <a:t>	Primary </a:t>
            </a:r>
            <a:r>
              <a:rPr lang="en-AU" sz="2000" dirty="0" err="1">
                <a:latin typeface="Arial" panose="020B0604020202020204" pitchFamily="34" charset="0"/>
              </a:rPr>
              <a:t>v.s</a:t>
            </a:r>
            <a:r>
              <a:rPr lang="en-AU" sz="2000" dirty="0">
                <a:latin typeface="Arial" panose="020B0604020202020204" pitchFamily="34" charset="0"/>
              </a:rPr>
              <a:t>. secondary</a:t>
            </a:r>
          </a:p>
          <a:p>
            <a:pPr fontAlgn="base"/>
            <a:r>
              <a:rPr lang="en-AU" sz="2000" dirty="0">
                <a:latin typeface="Arial" panose="020B0604020202020204" pitchFamily="34" charset="0"/>
              </a:rPr>
              <a:t>	hash-based </a:t>
            </a:r>
            <a:r>
              <a:rPr lang="en-AU" sz="2000" dirty="0" err="1">
                <a:latin typeface="Arial" panose="020B0604020202020204" pitchFamily="34" charset="0"/>
              </a:rPr>
              <a:t>v.s</a:t>
            </a:r>
            <a:r>
              <a:rPr lang="en-AU" sz="2000" dirty="0">
                <a:latin typeface="Arial" panose="020B0604020202020204" pitchFamily="34" charset="0"/>
              </a:rPr>
              <a:t>. tree-based</a:t>
            </a:r>
          </a:p>
          <a:p>
            <a:pPr fontAlgn="base"/>
            <a:endParaRPr lang="en-AU" sz="2000" dirty="0">
              <a:latin typeface="Arial" panose="020B0604020202020204" pitchFamily="34" charset="0"/>
            </a:endParaRPr>
          </a:p>
          <a:p>
            <a:pPr fontAlgn="base"/>
            <a:r>
              <a:rPr lang="en-AU" sz="2000" dirty="0">
                <a:latin typeface="Arial" panose="020B0604020202020204" pitchFamily="34" charset="0"/>
              </a:rPr>
              <a:t>Query Processing + Query Optimization</a:t>
            </a:r>
          </a:p>
          <a:p>
            <a:pPr fontAlgn="base"/>
            <a:r>
              <a:rPr lang="en-AU" sz="2000" dirty="0">
                <a:latin typeface="Arial" panose="020B0604020202020204" pitchFamily="34" charset="0"/>
              </a:rPr>
              <a:t>	Selection, projection, join</a:t>
            </a:r>
          </a:p>
          <a:p>
            <a:pPr fontAlgn="base"/>
            <a:r>
              <a:rPr lang="en-AU" sz="2000" dirty="0">
                <a:latin typeface="Arial" panose="020B0604020202020204" pitchFamily="34" charset="0"/>
              </a:rPr>
              <a:t>	Understand them, understand how each term from the formula 	derived</a:t>
            </a:r>
          </a:p>
          <a:p>
            <a:pPr fontAlgn="base"/>
            <a:r>
              <a:rPr lang="en-AU" sz="2000" dirty="0">
                <a:latin typeface="Arial" panose="020B0604020202020204" pitchFamily="34" charset="0"/>
              </a:rPr>
              <a:t>	How pipeline works</a:t>
            </a:r>
          </a:p>
          <a:p>
            <a:pPr fontAlgn="base"/>
            <a:endParaRPr lang="en-US" sz="2000" dirty="0"/>
          </a:p>
        </p:txBody>
      </p:sp>
    </p:spTree>
    <p:extLst>
      <p:ext uri="{BB962C8B-B14F-4D97-AF65-F5344CB8AC3E}">
        <p14:creationId xmlns:p14="http://schemas.microsoft.com/office/powerpoint/2010/main" val="1948368947"/>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TextBox 1"/>
          <p:cNvSpPr txBox="1">
            <a:spLocks noGrp="1"/>
          </p:cNvSpPr>
          <p:nvPr>
            <p:ph type="sldNum" sz="quarter" idx="2"/>
          </p:nvPr>
        </p:nvSpPr>
        <p:spPr>
          <a:xfrm>
            <a:off x="8539843" y="6541696"/>
            <a:ext cx="222732" cy="28882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42</a:t>
            </a:fld>
            <a:endParaRPr/>
          </a:p>
        </p:txBody>
      </p:sp>
      <p:sp>
        <p:nvSpPr>
          <p:cNvPr id="343" name="TextBox 4"/>
          <p:cNvSpPr txBox="1"/>
          <p:nvPr/>
        </p:nvSpPr>
        <p:spPr>
          <a:xfrm>
            <a:off x="120263" y="921126"/>
            <a:ext cx="8571187" cy="577850"/>
          </a:xfrm>
          <a:prstGeom prst="rect">
            <a:avLst/>
          </a:prstGeom>
          <a:solidFill>
            <a:schemeClr val="accent3">
              <a:lumOff val="44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nSpc>
                <a:spcPct val="150000"/>
              </a:lnSpc>
              <a:defRPr sz="2400" b="1"/>
            </a:pPr>
            <a:r>
              <a:rPr lang="en-AU" dirty="0"/>
              <a:t>Covered topics summary (may miss small concepts)</a:t>
            </a:r>
            <a:endParaRPr dirty="0"/>
          </a:p>
        </p:txBody>
      </p:sp>
      <p:sp>
        <p:nvSpPr>
          <p:cNvPr id="344" name="Title 1"/>
          <p:cNvSpPr txBox="1">
            <a:spLocks noGrp="1"/>
          </p:cNvSpPr>
          <p:nvPr>
            <p:ph type="title"/>
          </p:nvPr>
        </p:nvSpPr>
        <p:spPr>
          <a:xfrm>
            <a:off x="2462213" y="76199"/>
            <a:ext cx="6605587" cy="685801"/>
          </a:xfrm>
          <a:prstGeom prst="rect">
            <a:avLst/>
          </a:prstGeom>
        </p:spPr>
        <p:txBody>
          <a:bodyPr/>
          <a:lstStyle>
            <a:lvl1pPr>
              <a:defRPr b="1">
                <a:solidFill>
                  <a:schemeClr val="accent3">
                    <a:lumOff val="44000"/>
                  </a:schemeClr>
                </a:solidFill>
              </a:defRPr>
            </a:lvl1pPr>
          </a:lstStyle>
          <a:p>
            <a:r>
              <a:t>Final Exam</a:t>
            </a:r>
          </a:p>
        </p:txBody>
      </p:sp>
      <p:sp>
        <p:nvSpPr>
          <p:cNvPr id="2" name="Rectangle 1">
            <a:extLst>
              <a:ext uri="{FF2B5EF4-FFF2-40B4-BE49-F238E27FC236}">
                <a16:creationId xmlns:a16="http://schemas.microsoft.com/office/drawing/2014/main" id="{810686CE-BE37-C744-8AD3-26B5670AB8CD}"/>
              </a:ext>
            </a:extLst>
          </p:cNvPr>
          <p:cNvSpPr/>
          <p:nvPr/>
        </p:nvSpPr>
        <p:spPr>
          <a:xfrm>
            <a:off x="239016" y="1498976"/>
            <a:ext cx="8904984" cy="5016758"/>
          </a:xfrm>
          <a:prstGeom prst="rect">
            <a:avLst/>
          </a:prstGeom>
        </p:spPr>
        <p:txBody>
          <a:bodyPr wrap="square">
            <a:spAutoFit/>
          </a:bodyPr>
          <a:lstStyle/>
          <a:p>
            <a:pPr fontAlgn="base"/>
            <a:r>
              <a:rPr lang="en-AU" sz="2000" dirty="0">
                <a:latin typeface="Arial" panose="020B0604020202020204" pitchFamily="34" charset="0"/>
              </a:rPr>
              <a:t>Normalization</a:t>
            </a:r>
          </a:p>
          <a:p>
            <a:pPr fontAlgn="base"/>
            <a:r>
              <a:rPr lang="en-AU" sz="2000" dirty="0">
                <a:latin typeface="Arial" panose="020B0604020202020204" pitchFamily="34" charset="0"/>
              </a:rPr>
              <a:t>	Concepts: anomalies, functional dependency, Armstrong’s axioms</a:t>
            </a:r>
          </a:p>
          <a:p>
            <a:pPr fontAlgn="base"/>
            <a:r>
              <a:rPr lang="en-AU" sz="2000" dirty="0">
                <a:latin typeface="Arial" panose="020B0604020202020204" pitchFamily="34" charset="0"/>
              </a:rPr>
              <a:t>	3 normal forms: First normal form, second normal form, third normal 	form</a:t>
            </a:r>
          </a:p>
          <a:p>
            <a:pPr fontAlgn="base"/>
            <a:r>
              <a:rPr lang="en-AU" sz="2000" dirty="0">
                <a:latin typeface="Arial" panose="020B0604020202020204" pitchFamily="34" charset="0"/>
              </a:rPr>
              <a:t>	</a:t>
            </a:r>
          </a:p>
          <a:p>
            <a:pPr fontAlgn="base"/>
            <a:r>
              <a:rPr lang="en-AU" sz="2000" dirty="0">
                <a:latin typeface="Arial" panose="020B0604020202020204" pitchFamily="34" charset="0"/>
              </a:rPr>
              <a:t>Transactions</a:t>
            </a:r>
          </a:p>
          <a:p>
            <a:pPr fontAlgn="base"/>
            <a:r>
              <a:rPr lang="en-AU" sz="2000" dirty="0">
                <a:latin typeface="Arial" panose="020B0604020202020204" pitchFamily="34" charset="0"/>
              </a:rPr>
              <a:t>	Definition, ACID, potential issues without concurrency control, 	concurrency control methods (locking, timestamp, optimistic…), 	deadlock issue</a:t>
            </a:r>
          </a:p>
          <a:p>
            <a:pPr fontAlgn="base"/>
            <a:endParaRPr lang="en-AU" sz="2000" dirty="0">
              <a:latin typeface="Arial" panose="020B0604020202020204" pitchFamily="34" charset="0"/>
            </a:endParaRPr>
          </a:p>
          <a:p>
            <a:pPr fontAlgn="base"/>
            <a:r>
              <a:rPr lang="en-AU" sz="2000" dirty="0">
                <a:latin typeface="Arial" panose="020B0604020202020204" pitchFamily="34" charset="0"/>
              </a:rPr>
              <a:t>Capacity Planning</a:t>
            </a:r>
          </a:p>
          <a:p>
            <a:pPr fontAlgn="base"/>
            <a:r>
              <a:rPr lang="en-AU" sz="2000" dirty="0">
                <a:latin typeface="Arial" panose="020B0604020202020204" pitchFamily="34" charset="0"/>
              </a:rPr>
              <a:t>	Calculate and estimate table size</a:t>
            </a:r>
          </a:p>
          <a:p>
            <a:pPr fontAlgn="base"/>
            <a:endParaRPr lang="en-AU" sz="2000" dirty="0">
              <a:latin typeface="Arial" panose="020B0604020202020204" pitchFamily="34" charset="0"/>
            </a:endParaRPr>
          </a:p>
          <a:p>
            <a:pPr fontAlgn="base"/>
            <a:r>
              <a:rPr lang="en-AU" sz="2000" dirty="0">
                <a:latin typeface="Arial" panose="020B0604020202020204" pitchFamily="34" charset="0"/>
              </a:rPr>
              <a:t>DB Backup and Recovery</a:t>
            </a:r>
          </a:p>
          <a:p>
            <a:pPr fontAlgn="base"/>
            <a:r>
              <a:rPr lang="en-AU" sz="2000" dirty="0">
                <a:latin typeface="Arial" panose="020B0604020202020204" pitchFamily="34" charset="0"/>
              </a:rPr>
              <a:t>	Definition, potential causes for data corruption, failure categories, 	types of backups</a:t>
            </a:r>
          </a:p>
        </p:txBody>
      </p:sp>
    </p:spTree>
    <p:extLst>
      <p:ext uri="{BB962C8B-B14F-4D97-AF65-F5344CB8AC3E}">
        <p14:creationId xmlns:p14="http://schemas.microsoft.com/office/powerpoint/2010/main" val="3696457318"/>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TextBox 1"/>
          <p:cNvSpPr txBox="1">
            <a:spLocks noGrp="1"/>
          </p:cNvSpPr>
          <p:nvPr>
            <p:ph type="sldNum" sz="quarter" idx="2"/>
          </p:nvPr>
        </p:nvSpPr>
        <p:spPr>
          <a:xfrm>
            <a:off x="8539843" y="6541696"/>
            <a:ext cx="222732"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43</a:t>
            </a:fld>
            <a:endParaRPr/>
          </a:p>
        </p:txBody>
      </p:sp>
      <p:sp>
        <p:nvSpPr>
          <p:cNvPr id="343" name="TextBox 4"/>
          <p:cNvSpPr txBox="1"/>
          <p:nvPr/>
        </p:nvSpPr>
        <p:spPr>
          <a:xfrm>
            <a:off x="120263" y="921126"/>
            <a:ext cx="8571187" cy="577850"/>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nSpc>
                <a:spcPct val="150000"/>
              </a:lnSpc>
              <a:defRPr sz="2400" b="1"/>
            </a:pPr>
            <a:r>
              <a:rPr lang="en-AU" dirty="0"/>
              <a:t>Covered topics summary (may miss small concepts)</a:t>
            </a:r>
            <a:endParaRPr dirty="0"/>
          </a:p>
        </p:txBody>
      </p:sp>
      <p:sp>
        <p:nvSpPr>
          <p:cNvPr id="344" name="Title 1"/>
          <p:cNvSpPr txBox="1">
            <a:spLocks noGrp="1"/>
          </p:cNvSpPr>
          <p:nvPr>
            <p:ph type="title"/>
          </p:nvPr>
        </p:nvSpPr>
        <p:spPr>
          <a:xfrm>
            <a:off x="2462213" y="76199"/>
            <a:ext cx="6605587" cy="685801"/>
          </a:xfrm>
          <a:prstGeom prst="rect">
            <a:avLst/>
          </a:prstGeom>
        </p:spPr>
        <p:txBody>
          <a:bodyPr/>
          <a:lstStyle>
            <a:lvl1pPr>
              <a:defRPr b="1">
                <a:solidFill>
                  <a:schemeClr val="accent3">
                    <a:lumOff val="44000"/>
                  </a:schemeClr>
                </a:solidFill>
              </a:defRPr>
            </a:lvl1pPr>
          </a:lstStyle>
          <a:p>
            <a:r>
              <a:t>Final Exam</a:t>
            </a:r>
          </a:p>
        </p:txBody>
      </p:sp>
      <p:sp>
        <p:nvSpPr>
          <p:cNvPr id="3" name="Rectangle 2">
            <a:extLst>
              <a:ext uri="{FF2B5EF4-FFF2-40B4-BE49-F238E27FC236}">
                <a16:creationId xmlns:a16="http://schemas.microsoft.com/office/drawing/2014/main" id="{4EA51DD9-86F8-3641-A99B-25C88EE3F84D}"/>
              </a:ext>
            </a:extLst>
          </p:cNvPr>
          <p:cNvSpPr/>
          <p:nvPr/>
        </p:nvSpPr>
        <p:spPr>
          <a:xfrm>
            <a:off x="153650" y="1498976"/>
            <a:ext cx="8990350" cy="4401205"/>
          </a:xfrm>
          <a:prstGeom prst="rect">
            <a:avLst/>
          </a:prstGeom>
        </p:spPr>
        <p:txBody>
          <a:bodyPr wrap="square">
            <a:spAutoFit/>
          </a:bodyPr>
          <a:lstStyle/>
          <a:p>
            <a:pPr fontAlgn="base"/>
            <a:r>
              <a:rPr lang="en-AU" sz="2000" dirty="0">
                <a:latin typeface="Arial" panose="020B0604020202020204" pitchFamily="34" charset="0"/>
              </a:rPr>
              <a:t>Data Warehousing</a:t>
            </a:r>
          </a:p>
          <a:p>
            <a:pPr fontAlgn="base"/>
            <a:r>
              <a:rPr lang="en-AU" sz="2000" dirty="0">
                <a:latin typeface="Arial" panose="020B0604020202020204" pitchFamily="34" charset="0"/>
              </a:rPr>
              <a:t>	Definition, DW characteristics, </a:t>
            </a:r>
          </a:p>
          <a:p>
            <a:pPr fontAlgn="base"/>
            <a:r>
              <a:rPr lang="en-AU" sz="2000" dirty="0">
                <a:latin typeface="Arial" panose="020B0604020202020204" pitchFamily="34" charset="0"/>
              </a:rPr>
              <a:t>	Dimensional modelling – related concepts (fact table, dimension table, 	granularity…)</a:t>
            </a:r>
          </a:p>
          <a:p>
            <a:pPr fontAlgn="base"/>
            <a:endParaRPr lang="en-AU" sz="2000" dirty="0">
              <a:latin typeface="Arial" panose="020B0604020202020204" pitchFamily="34" charset="0"/>
            </a:endParaRPr>
          </a:p>
          <a:p>
            <a:pPr fontAlgn="base"/>
            <a:r>
              <a:rPr lang="en-AU" sz="2000" dirty="0">
                <a:latin typeface="Arial" panose="020B0604020202020204" pitchFamily="34" charset="0"/>
              </a:rPr>
              <a:t>Distributed Databases</a:t>
            </a:r>
          </a:p>
          <a:p>
            <a:pPr fontAlgn="base"/>
            <a:r>
              <a:rPr lang="en-AU" sz="2000" dirty="0">
                <a:latin typeface="Arial" panose="020B0604020202020204" pitchFamily="34" charset="0"/>
              </a:rPr>
              <a:t>	Definition, advantages </a:t>
            </a:r>
            <a:r>
              <a:rPr lang="en-AU" sz="2000" dirty="0" err="1">
                <a:latin typeface="Arial" panose="020B0604020202020204" pitchFamily="34" charset="0"/>
              </a:rPr>
              <a:t>v.s</a:t>
            </a:r>
            <a:r>
              <a:rPr lang="en-AU" sz="2000" dirty="0">
                <a:latin typeface="Arial" panose="020B0604020202020204" pitchFamily="34" charset="0"/>
              </a:rPr>
              <a:t>. disadvantages, trade-offs, distribution 	options(Data replication, horizontal partitioning, vertical 	partitioning…), compare configurations for different approaches</a:t>
            </a:r>
          </a:p>
          <a:p>
            <a:pPr fontAlgn="base"/>
            <a:endParaRPr lang="en-AU" sz="2000" dirty="0">
              <a:latin typeface="Arial" panose="020B0604020202020204" pitchFamily="34" charset="0"/>
            </a:endParaRPr>
          </a:p>
          <a:p>
            <a:pPr fontAlgn="base"/>
            <a:r>
              <a:rPr lang="en-AU" sz="2000" dirty="0">
                <a:latin typeface="Arial" panose="020B0604020202020204" pitchFamily="34" charset="0"/>
              </a:rPr>
              <a:t>NoSQL</a:t>
            </a:r>
          </a:p>
          <a:p>
            <a:pPr fontAlgn="base"/>
            <a:r>
              <a:rPr lang="en-AU" sz="2000" dirty="0">
                <a:latin typeface="Arial" panose="020B0604020202020204" pitchFamily="34" charset="0"/>
              </a:rPr>
              <a:t>	</a:t>
            </a:r>
            <a:r>
              <a:rPr lang="en-US" sz="2000" dirty="0">
                <a:latin typeface="Arial" panose="020B0604020202020204" pitchFamily="34" charset="0"/>
              </a:rPr>
              <a:t>NoSQL database properties, types (document, column family, graph, 	key-value), </a:t>
            </a:r>
          </a:p>
          <a:p>
            <a:pPr fontAlgn="base"/>
            <a:r>
              <a:rPr lang="en-US" sz="2000" dirty="0">
                <a:latin typeface="Arial" panose="020B0604020202020204" pitchFamily="34" charset="0"/>
              </a:rPr>
              <a:t>	CAP theorem (Consistency, availability, partition tolerance)</a:t>
            </a:r>
          </a:p>
        </p:txBody>
      </p:sp>
    </p:spTree>
    <p:extLst>
      <p:ext uri="{BB962C8B-B14F-4D97-AF65-F5344CB8AC3E}">
        <p14:creationId xmlns:p14="http://schemas.microsoft.com/office/powerpoint/2010/main" val="3037305612"/>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TextBox 1"/>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44</a:t>
            </a:fld>
            <a:endParaRPr/>
          </a:p>
        </p:txBody>
      </p:sp>
      <p:sp>
        <p:nvSpPr>
          <p:cNvPr id="349" name="Title 1"/>
          <p:cNvSpPr txBox="1">
            <a:spLocks noGrp="1"/>
          </p:cNvSpPr>
          <p:nvPr>
            <p:ph type="title"/>
          </p:nvPr>
        </p:nvSpPr>
        <p:spPr>
          <a:xfrm>
            <a:off x="2462213" y="76199"/>
            <a:ext cx="6605587" cy="685801"/>
          </a:xfrm>
          <a:prstGeom prst="rect">
            <a:avLst/>
          </a:prstGeom>
        </p:spPr>
        <p:txBody>
          <a:bodyPr/>
          <a:lstStyle>
            <a:lvl1pPr>
              <a:defRPr b="1">
                <a:solidFill>
                  <a:schemeClr val="accent3">
                    <a:lumOff val="44000"/>
                  </a:schemeClr>
                </a:solidFill>
              </a:defRPr>
            </a:lvl1pPr>
          </a:lstStyle>
          <a:p>
            <a:r>
              <a:t>Final Exam</a:t>
            </a:r>
          </a:p>
        </p:txBody>
      </p:sp>
      <p:sp>
        <p:nvSpPr>
          <p:cNvPr id="350" name="TextBox 4"/>
          <p:cNvSpPr txBox="1"/>
          <p:nvPr/>
        </p:nvSpPr>
        <p:spPr>
          <a:xfrm>
            <a:off x="159406" y="2716765"/>
            <a:ext cx="8571188" cy="1807777"/>
          </a:xfrm>
          <a:prstGeom prst="rect">
            <a:avLst/>
          </a:prstGeom>
          <a:solidFill>
            <a:schemeClr val="accent3">
              <a:lumOff val="44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lgn="ctr">
              <a:lnSpc>
                <a:spcPct val="150000"/>
              </a:lnSpc>
              <a:defRPr sz="4800" b="1"/>
            </a:pPr>
            <a:r>
              <a:t>Thank you</a:t>
            </a:r>
          </a:p>
          <a:p>
            <a:pPr algn="ctr">
              <a:lnSpc>
                <a:spcPct val="150000"/>
              </a:lnSpc>
              <a:defRPr sz="4800" b="1">
                <a:solidFill>
                  <a:schemeClr val="accent3">
                    <a:lumOff val="11000"/>
                  </a:schemeClr>
                </a:solidFill>
              </a:defRPr>
            </a:pPr>
            <a:r>
              <a:t>Good luck on exams!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extBox 1"/>
          <p:cNvSpPr txBox="1">
            <a:spLocks noGrp="1"/>
          </p:cNvSpPr>
          <p:nvPr>
            <p:ph type="sldNum" sz="quarter" idx="2"/>
          </p:nvPr>
        </p:nvSpPr>
        <p:spPr>
          <a:xfrm>
            <a:off x="8539843" y="6541696"/>
            <a:ext cx="203024"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sp>
        <p:nvSpPr>
          <p:cNvPr id="115"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16"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rPr dirty="0"/>
              <a:t>1.  Type of NoSQL database</a:t>
            </a:r>
          </a:p>
        </p:txBody>
      </p:sp>
      <p:sp>
        <p:nvSpPr>
          <p:cNvPr id="117" name="a. Graph databas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rPr dirty="0"/>
              <a:t>a. </a:t>
            </a:r>
            <a:r>
              <a:rPr b="1" dirty="0"/>
              <a:t>Graph databases:</a:t>
            </a:r>
          </a:p>
        </p:txBody>
      </p:sp>
      <p:sp>
        <p:nvSpPr>
          <p:cNvPr id="118" name="Based on graph theory and utilize the concept of a graph to store, connect and query data.…"/>
          <p:cNvSpPr txBox="1"/>
          <p:nvPr/>
        </p:nvSpPr>
        <p:spPr>
          <a:xfrm>
            <a:off x="501127" y="2192209"/>
            <a:ext cx="8624346" cy="3037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200526" indent="-200526" defTabSz="457200">
              <a:buSzPct val="100000"/>
              <a:buChar char="•"/>
              <a:defRPr sz="2400">
                <a:latin typeface="Times Roman"/>
                <a:ea typeface="Times Roman"/>
                <a:cs typeface="Times Roman"/>
                <a:sym typeface="Times Roman"/>
              </a:defRPr>
            </a:pPr>
            <a:r>
              <a:rPr dirty="0"/>
              <a:t>Based on </a:t>
            </a:r>
            <a:r>
              <a:rPr b="1" dirty="0"/>
              <a:t>graph theory</a:t>
            </a:r>
            <a:r>
              <a:rPr dirty="0"/>
              <a:t> and utilize the concept of a </a:t>
            </a:r>
            <a:r>
              <a:rPr i="1" dirty="0"/>
              <a:t>graph </a:t>
            </a:r>
            <a:r>
              <a:rPr dirty="0"/>
              <a:t>to store, connect and query data.</a:t>
            </a:r>
          </a:p>
          <a:p>
            <a:pPr marL="200526" indent="-200526" defTabSz="457200">
              <a:buSzPct val="100000"/>
              <a:buChar char="•"/>
              <a:defRPr sz="2400">
                <a:latin typeface="Times Roman"/>
                <a:ea typeface="Times Roman"/>
                <a:cs typeface="Times Roman"/>
                <a:sym typeface="Times Roman"/>
              </a:defRPr>
            </a:pPr>
            <a:endParaRPr dirty="0"/>
          </a:p>
          <a:p>
            <a:pPr marL="200526" indent="-200526" defTabSz="457200">
              <a:buSzPct val="100000"/>
              <a:buChar char="•"/>
              <a:defRPr sz="2400">
                <a:latin typeface="Times Roman"/>
                <a:ea typeface="Times Roman"/>
                <a:cs typeface="Times Roman"/>
                <a:sym typeface="Times Roman"/>
              </a:defRPr>
            </a:pPr>
            <a:r>
              <a:rPr b="1" i="1" dirty="0"/>
              <a:t>Nodes</a:t>
            </a:r>
            <a:r>
              <a:rPr i="1" dirty="0"/>
              <a:t>: </a:t>
            </a:r>
            <a:r>
              <a:rPr dirty="0"/>
              <a:t>rows or records in the relational database and represent entities such as accounts, people, items etc. </a:t>
            </a:r>
          </a:p>
          <a:p>
            <a:pPr marL="200526" indent="-200526" defTabSz="457200">
              <a:buSzPct val="100000"/>
              <a:buChar char="•"/>
              <a:defRPr sz="2400">
                <a:latin typeface="Times Roman"/>
                <a:ea typeface="Times Roman"/>
                <a:cs typeface="Times Roman"/>
                <a:sym typeface="Times Roman"/>
              </a:defRPr>
            </a:pPr>
            <a:r>
              <a:rPr b="1" dirty="0"/>
              <a:t>Edges:</a:t>
            </a:r>
            <a:r>
              <a:rPr dirty="0"/>
              <a:t> connect nodes and resemble the relational relationship between tables. Both nodes and edges can have properties associated with them.</a:t>
            </a:r>
          </a:p>
        </p:txBody>
      </p:sp>
      <p:sp>
        <p:nvSpPr>
          <p:cNvPr id="119" name="Examples: neo4j, used by Airbnb, Microsoft, IBM, eBay and Walmart."/>
          <p:cNvSpPr txBox="1"/>
          <p:nvPr/>
        </p:nvSpPr>
        <p:spPr>
          <a:xfrm>
            <a:off x="416500" y="5491504"/>
            <a:ext cx="8514200" cy="828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200526" indent="-200526" defTabSz="457200">
              <a:lnSpc>
                <a:spcPts val="4200"/>
              </a:lnSpc>
              <a:buSzPct val="100000"/>
              <a:buChar char="•"/>
              <a:defRPr sz="2400">
                <a:latin typeface="Times Roman"/>
                <a:ea typeface="Times Roman"/>
                <a:cs typeface="Times Roman"/>
                <a:sym typeface="Times Roman"/>
              </a:defRPr>
            </a:pPr>
            <a:r>
              <a:rPr dirty="0"/>
              <a:t>Examples: </a:t>
            </a:r>
            <a:r>
              <a:rPr i="1" dirty="0"/>
              <a:t>neo4j</a:t>
            </a:r>
            <a:r>
              <a:rPr dirty="0"/>
              <a:t>, used by Airbnb, Microsoft, IBM, eBay and Walmart.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1" animBg="1" advAuto="0"/>
      <p:bldP spid="118" grpId="2" animBg="1" advAuto="0"/>
      <p:bldP spid="119" grpId="3"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TextBox 1"/>
          <p:cNvSpPr txBox="1">
            <a:spLocks noGrp="1"/>
          </p:cNvSpPr>
          <p:nvPr>
            <p:ph type="sldNum" sz="quarter" idx="2"/>
          </p:nvPr>
        </p:nvSpPr>
        <p:spPr>
          <a:xfrm>
            <a:off x="8539843" y="6541696"/>
            <a:ext cx="203024"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6</a:t>
            </a:fld>
            <a:endParaRPr/>
          </a:p>
        </p:txBody>
      </p:sp>
      <p:sp>
        <p:nvSpPr>
          <p:cNvPr id="124"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25"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Type of NoSQL database</a:t>
            </a:r>
          </a:p>
        </p:txBody>
      </p:sp>
      <p:sp>
        <p:nvSpPr>
          <p:cNvPr id="126" name="a. Graph databas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t>a. </a:t>
            </a:r>
            <a:r>
              <a:rPr b="1"/>
              <a:t>Graph databases:</a:t>
            </a:r>
          </a:p>
        </p:txBody>
      </p:sp>
      <p:pic>
        <p:nvPicPr>
          <p:cNvPr id="127" name="Image" descr="Image"/>
          <p:cNvPicPr>
            <a:picLocks noChangeAspect="1"/>
          </p:cNvPicPr>
          <p:nvPr/>
        </p:nvPicPr>
        <p:blipFill>
          <a:blip r:embed="rId3"/>
          <a:stretch>
            <a:fillRect/>
          </a:stretch>
        </p:blipFill>
        <p:spPr>
          <a:xfrm>
            <a:off x="3927422" y="2004115"/>
            <a:ext cx="4674607" cy="3516153"/>
          </a:xfrm>
          <a:prstGeom prst="rect">
            <a:avLst/>
          </a:prstGeom>
          <a:ln w="12700">
            <a:miter lim="400000"/>
          </a:ln>
        </p:spPr>
      </p:pic>
      <p:sp>
        <p:nvSpPr>
          <p:cNvPr id="128" name="https://www.google.com/search?q=graph+database&amp;rlz=1C5CHFA_enAU783AU812&amp;source=lnms&amp;tbm=isch&amp;sa=X&amp;ved=0ahUKEwi7hIa_0rviAhUF_XMBHaYZAQoQ_AUIDigB&amp;biw=1440&amp;bih=716#imgrc=MKmkZXUR5NIEDM:"/>
          <p:cNvSpPr txBox="1"/>
          <p:nvPr/>
        </p:nvSpPr>
        <p:spPr>
          <a:xfrm>
            <a:off x="59737" y="5897879"/>
            <a:ext cx="8919305" cy="624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lnSpc>
                <a:spcPts val="2800"/>
              </a:lnSpc>
              <a:defRPr sz="1200" u="sng">
                <a:solidFill>
                  <a:srgbClr val="009999"/>
                </a:solidFill>
                <a:uFill>
                  <a:solidFill>
                    <a:srgbClr val="009999"/>
                  </a:solidFill>
                </a:uFill>
                <a:latin typeface="Times Roman"/>
                <a:ea typeface="Times Roman"/>
                <a:cs typeface="Times Roman"/>
                <a:sym typeface="Times Roman"/>
                <a:hlinkClick r:id="rId4"/>
              </a:defRPr>
            </a:lvl1pPr>
          </a:lstStyle>
          <a:p>
            <a:pPr>
              <a:defRPr>
                <a:solidFill>
                  <a:srgbClr val="0000EE"/>
                </a:solidFill>
                <a:uFillTx/>
              </a:defRPr>
            </a:pPr>
            <a:r>
              <a:rPr>
                <a:solidFill>
                  <a:srgbClr val="009999"/>
                </a:solidFill>
                <a:uFill>
                  <a:solidFill>
                    <a:srgbClr val="009999"/>
                  </a:solidFill>
                </a:uFill>
                <a:hlinkClick r:id="rId4"/>
              </a:rPr>
              <a:t>https://www.google.com/search?q=graph+database&amp;rlz=1C5CHFA_enAU783AU812&amp;source=lnms&amp;tbm=isch&amp;sa=X&amp;ved=0ahUKEwi7hIa_0rviAhUF_XMBHaYZAQoQ_AUIDigB&amp;biw=1440&amp;bih=716#imgrc=MKmkZXUR5NIEDM:</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TextBox 1"/>
          <p:cNvSpPr txBox="1">
            <a:spLocks noGrp="1"/>
          </p:cNvSpPr>
          <p:nvPr>
            <p:ph type="sldNum" sz="quarter" idx="2"/>
          </p:nvPr>
        </p:nvSpPr>
        <p:spPr>
          <a:xfrm>
            <a:off x="8539843" y="6541696"/>
            <a:ext cx="203024"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sp>
        <p:nvSpPr>
          <p:cNvPr id="133"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34"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Type of NoSQL database</a:t>
            </a:r>
          </a:p>
        </p:txBody>
      </p:sp>
      <p:sp>
        <p:nvSpPr>
          <p:cNvPr id="135" name="a. Graph databas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t>a. </a:t>
            </a:r>
            <a:r>
              <a:rPr b="1"/>
              <a:t>Graph databases:</a:t>
            </a:r>
          </a:p>
        </p:txBody>
      </p:sp>
      <p:sp>
        <p:nvSpPr>
          <p:cNvPr id="136" name="Text"/>
          <p:cNvSpPr txBox="1"/>
          <p:nvPr/>
        </p:nvSpPr>
        <p:spPr>
          <a:xfrm>
            <a:off x="59737" y="5897879"/>
            <a:ext cx="8919305" cy="2692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defTabSz="457200">
              <a:lnSpc>
                <a:spcPts val="2800"/>
              </a:lnSpc>
              <a:defRPr sz="1200" u="sng">
                <a:solidFill>
                  <a:srgbClr val="0000EE"/>
                </a:solidFill>
                <a:latin typeface="Times Roman"/>
                <a:ea typeface="Times Roman"/>
                <a:cs typeface="Times Roman"/>
                <a:sym typeface="Times Roman"/>
              </a:defRPr>
            </a:lvl1pPr>
          </a:lstStyle>
          <a:p>
            <a:r>
              <a:t> </a:t>
            </a:r>
          </a:p>
        </p:txBody>
      </p:sp>
      <p:pic>
        <p:nvPicPr>
          <p:cNvPr id="137" name="Image" descr="Image"/>
          <p:cNvPicPr>
            <a:picLocks noChangeAspect="1"/>
          </p:cNvPicPr>
          <p:nvPr/>
        </p:nvPicPr>
        <p:blipFill>
          <a:blip r:embed="rId3"/>
          <a:stretch>
            <a:fillRect/>
          </a:stretch>
        </p:blipFill>
        <p:spPr>
          <a:xfrm>
            <a:off x="3130550" y="1847981"/>
            <a:ext cx="5788152" cy="4273403"/>
          </a:xfrm>
          <a:prstGeom prst="rect">
            <a:avLst/>
          </a:prstGeom>
          <a:ln w="12700">
            <a:miter lim="400000"/>
          </a:ln>
        </p:spPr>
      </p:pic>
      <p:sp>
        <p:nvSpPr>
          <p:cNvPr id="138" name="https://www.google.com/search?q=graph+database&amp;rlz=1C5CHFA_enAU783AU812&amp;source=lnms&amp;tbm=isch&amp;sa=X&amp;ved=0ahUKEwi7hIa_0rviAhUF_XMBHaYZAQoQ_AUIDigB&amp;biw=1440&amp;bih=716#imgrc=ydEvFNq3bjBTQM:"/>
          <p:cNvSpPr txBox="1"/>
          <p:nvPr/>
        </p:nvSpPr>
        <p:spPr>
          <a:xfrm>
            <a:off x="59737" y="5844848"/>
            <a:ext cx="9024527" cy="624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u="sng">
                <a:solidFill>
                  <a:srgbClr val="009999"/>
                </a:solidFill>
                <a:uFill>
                  <a:solidFill>
                    <a:srgbClr val="009999"/>
                  </a:solidFill>
                </a:uFill>
                <a:latin typeface="Times Roman"/>
                <a:ea typeface="Times Roman"/>
                <a:cs typeface="Times Roman"/>
                <a:sym typeface="Times Roman"/>
                <a:hlinkClick r:id="rId4"/>
              </a:defRPr>
            </a:lvl1pPr>
          </a:lstStyle>
          <a:p>
            <a:pPr>
              <a:defRPr>
                <a:solidFill>
                  <a:srgbClr val="0000EE"/>
                </a:solidFill>
                <a:uFillTx/>
              </a:defRPr>
            </a:pPr>
            <a:r>
              <a:rPr>
                <a:solidFill>
                  <a:srgbClr val="009999"/>
                </a:solidFill>
                <a:uFill>
                  <a:solidFill>
                    <a:srgbClr val="009999"/>
                  </a:solidFill>
                </a:uFill>
                <a:hlinkClick r:id="rId4"/>
              </a:rPr>
              <a:t>https://www.google.com/search?q=graph+database&amp;rlz=1C5CHFA_enAU783AU812&amp;source=lnms&amp;tbm=isch&amp;sa=X&amp;ved=0ahUKEwi7hIa_0rviAhUF_XMBHaYZAQoQ_AUIDigB&amp;biw=1440&amp;bih=716#imgrc=ydEvFNq3bjBTQM:</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TextBox 1"/>
          <p:cNvSpPr txBox="1">
            <a:spLocks noGrp="1"/>
          </p:cNvSpPr>
          <p:nvPr>
            <p:ph type="sldNum" sz="quarter" idx="2"/>
          </p:nvPr>
        </p:nvSpPr>
        <p:spPr>
          <a:xfrm>
            <a:off x="8539843" y="6541696"/>
            <a:ext cx="203024"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8</a:t>
            </a:fld>
            <a:endParaRPr/>
          </a:p>
        </p:txBody>
      </p:sp>
      <p:sp>
        <p:nvSpPr>
          <p:cNvPr id="143"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44"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Type of NoSQL database</a:t>
            </a:r>
          </a:p>
        </p:txBody>
      </p:sp>
      <p:sp>
        <p:nvSpPr>
          <p:cNvPr id="145" name="b. Key-value stor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t>b. </a:t>
            </a:r>
            <a:r>
              <a:rPr b="1"/>
              <a:t>Key-value stores</a:t>
            </a:r>
            <a:r>
              <a:t>:</a:t>
            </a:r>
          </a:p>
        </p:txBody>
      </p:sp>
      <p:sp>
        <p:nvSpPr>
          <p:cNvPr id="146" name="Most flexible NoSQL databases…"/>
          <p:cNvSpPr txBox="1"/>
          <p:nvPr/>
        </p:nvSpPr>
        <p:spPr>
          <a:xfrm>
            <a:off x="501127" y="2192209"/>
            <a:ext cx="8624346" cy="30469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marL="200526" indent="-200526" defTabSz="457200">
              <a:buSzPct val="100000"/>
              <a:buChar char="•"/>
              <a:defRPr sz="2400">
                <a:latin typeface="Times Roman"/>
                <a:ea typeface="Times Roman"/>
                <a:cs typeface="Times Roman"/>
                <a:sym typeface="Times Roman"/>
              </a:defRPr>
            </a:pPr>
            <a:r>
              <a:rPr dirty="0"/>
              <a:t>Most </a:t>
            </a:r>
            <a:r>
              <a:rPr b="1" dirty="0"/>
              <a:t>flexible</a:t>
            </a:r>
            <a:r>
              <a:rPr dirty="0"/>
              <a:t> NoSQL databases</a:t>
            </a:r>
          </a:p>
          <a:p>
            <a:pPr marL="200526" indent="-200526" defTabSz="457200">
              <a:buSzPct val="100000"/>
              <a:buChar char="•"/>
              <a:defRPr sz="2400">
                <a:latin typeface="Times Roman"/>
                <a:ea typeface="Times Roman"/>
                <a:cs typeface="Times Roman"/>
                <a:sym typeface="Times Roman"/>
              </a:defRPr>
            </a:pPr>
            <a:r>
              <a:rPr b="1" dirty="0"/>
              <a:t>Least</a:t>
            </a:r>
            <a:r>
              <a:rPr dirty="0"/>
              <a:t> </a:t>
            </a:r>
            <a:r>
              <a:rPr b="1" dirty="0"/>
              <a:t>structured</a:t>
            </a:r>
          </a:p>
          <a:p>
            <a:pPr marL="200526" indent="-200526" defTabSz="457200">
              <a:buSzPct val="100000"/>
              <a:buChar char="•"/>
              <a:defRPr sz="2400">
                <a:latin typeface="Times Roman"/>
                <a:ea typeface="Times Roman"/>
                <a:cs typeface="Times Roman"/>
                <a:sym typeface="Times Roman"/>
              </a:defRPr>
            </a:pPr>
            <a:endParaRPr b="1" dirty="0"/>
          </a:p>
          <a:p>
            <a:pPr marL="200526" indent="-200526" defTabSz="457200">
              <a:buSzPct val="100000"/>
              <a:buChar char="•"/>
              <a:defRPr sz="2400">
                <a:latin typeface="Times Roman"/>
                <a:ea typeface="Times Roman"/>
                <a:cs typeface="Times Roman"/>
                <a:sym typeface="Times Roman"/>
              </a:defRPr>
            </a:pPr>
            <a:r>
              <a:rPr dirty="0"/>
              <a:t>Use a simple </a:t>
            </a:r>
            <a:r>
              <a:rPr b="1" dirty="0"/>
              <a:t>key-value structure</a:t>
            </a:r>
            <a:r>
              <a:rPr dirty="0"/>
              <a:t> to organize data </a:t>
            </a:r>
          </a:p>
          <a:p>
            <a:pPr marL="200526" indent="-200526" defTabSz="457200">
              <a:buSzPct val="100000"/>
              <a:buChar char="•"/>
              <a:defRPr sz="2400">
                <a:latin typeface="Times Roman"/>
                <a:ea typeface="Times Roman"/>
                <a:cs typeface="Times Roman"/>
                <a:sym typeface="Times Roman"/>
              </a:defRPr>
            </a:pPr>
            <a:r>
              <a:rPr dirty="0"/>
              <a:t>No schema </a:t>
            </a:r>
            <a:endParaRPr lang="en-AU" dirty="0"/>
          </a:p>
          <a:p>
            <a:pPr marL="200526" indent="-200526" defTabSz="457200">
              <a:buSzPct val="100000"/>
              <a:buChar char="•"/>
              <a:defRPr sz="2400">
                <a:latin typeface="Times Roman"/>
                <a:ea typeface="Times Roman"/>
                <a:cs typeface="Times Roman"/>
                <a:sym typeface="Times Roman"/>
              </a:defRPr>
            </a:pPr>
            <a:r>
              <a:rPr lang="en-AU" dirty="0"/>
              <a:t>T</a:t>
            </a:r>
            <a:r>
              <a:rPr dirty="0"/>
              <a:t>he data values can be of any data type</a:t>
            </a:r>
          </a:p>
          <a:p>
            <a:pPr marL="200526" indent="-200526" defTabSz="457200">
              <a:buSzPct val="100000"/>
              <a:buChar char="•"/>
              <a:defRPr sz="2400">
                <a:latin typeface="Times Roman"/>
                <a:ea typeface="Times Roman"/>
                <a:cs typeface="Times Roman"/>
                <a:sym typeface="Times Roman"/>
              </a:defRPr>
            </a:pPr>
            <a:r>
              <a:rPr b="1" i="1" dirty="0"/>
              <a:t>Key</a:t>
            </a:r>
            <a:r>
              <a:rPr dirty="0"/>
              <a:t>: unique identifier to allow retrieval of the associated value</a:t>
            </a:r>
          </a:p>
          <a:p>
            <a:pPr marL="200526" indent="-200526" defTabSz="457200">
              <a:buSzPct val="100000"/>
              <a:buChar char="•"/>
              <a:defRPr sz="2400">
                <a:latin typeface="Times Roman"/>
                <a:ea typeface="Times Roman"/>
                <a:cs typeface="Times Roman"/>
                <a:sym typeface="Times Roman"/>
              </a:defRPr>
            </a:pPr>
            <a:r>
              <a:rPr b="1" i="1" dirty="0"/>
              <a:t>Value</a:t>
            </a:r>
            <a:r>
              <a:rPr dirty="0"/>
              <a:t>: anything (images, text, videos, binary data, lists, JSON)</a:t>
            </a:r>
          </a:p>
        </p:txBody>
      </p:sp>
      <p:sp>
        <p:nvSpPr>
          <p:cNvPr id="147" name="Examples: Berkeley DB, Aerospike and Redis. Key-value stores are highly flexible and support massive scalability"/>
          <p:cNvSpPr txBox="1"/>
          <p:nvPr/>
        </p:nvSpPr>
        <p:spPr>
          <a:xfrm>
            <a:off x="434062" y="5287702"/>
            <a:ext cx="8514200" cy="8280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marL="200526" indent="-200526" defTabSz="457200">
              <a:lnSpc>
                <a:spcPts val="4200"/>
              </a:lnSpc>
              <a:buSzPct val="100000"/>
              <a:buChar char="•"/>
              <a:defRPr sz="2400">
                <a:latin typeface="Times Roman"/>
                <a:ea typeface="Times Roman"/>
                <a:cs typeface="Times Roman"/>
                <a:sym typeface="Times Roman"/>
              </a:defRPr>
            </a:lvl1pPr>
          </a:lstStyle>
          <a:p>
            <a:r>
              <a:rPr dirty="0"/>
              <a:t>Examples: Berkeley DB, Aerospike and Redis. Key-value stores are highly flexible and support massive scalability</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1" animBg="1" advAuto="0"/>
      <p:bldP spid="146" grpId="2" animBg="1" advAuto="0"/>
      <p:bldP spid="147" grpId="3"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Box 1"/>
          <p:cNvSpPr txBox="1">
            <a:spLocks noGrp="1"/>
          </p:cNvSpPr>
          <p:nvPr>
            <p:ph type="sldNum" sz="quarter" idx="2"/>
          </p:nvPr>
        </p:nvSpPr>
        <p:spPr>
          <a:xfrm>
            <a:off x="8539843" y="6541696"/>
            <a:ext cx="203024" cy="28882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
        <p:nvSpPr>
          <p:cNvPr id="152" name="Title 1"/>
          <p:cNvSpPr txBox="1">
            <a:spLocks noGrp="1"/>
          </p:cNvSpPr>
          <p:nvPr>
            <p:ph type="title"/>
          </p:nvPr>
        </p:nvSpPr>
        <p:spPr>
          <a:xfrm>
            <a:off x="2462213" y="76199"/>
            <a:ext cx="6605587" cy="685801"/>
          </a:xfrm>
          <a:prstGeom prst="rect">
            <a:avLst/>
          </a:prstGeom>
        </p:spPr>
        <p:txBody>
          <a:bodyPr/>
          <a:lstStyle>
            <a:lvl1pPr defTabSz="740663">
              <a:defRPr sz="2268" b="1">
                <a:solidFill>
                  <a:schemeClr val="accent3">
                    <a:lumOff val="44000"/>
                  </a:schemeClr>
                </a:solidFill>
              </a:defRPr>
            </a:lvl1pPr>
          </a:lstStyle>
          <a:p>
            <a:r>
              <a:t>Understand the concepts of NoSQL databases</a:t>
            </a:r>
          </a:p>
        </p:txBody>
      </p:sp>
      <p:sp>
        <p:nvSpPr>
          <p:cNvPr id="153" name="1.  Type of NoSQL database"/>
          <p:cNvSpPr txBox="1"/>
          <p:nvPr/>
        </p:nvSpPr>
        <p:spPr>
          <a:xfrm>
            <a:off x="-195739" y="990599"/>
            <a:ext cx="9144001" cy="4370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lvl="2" indent="457200">
              <a:lnSpc>
                <a:spcPct val="150000"/>
              </a:lnSpc>
              <a:defRPr sz="2400"/>
            </a:pPr>
            <a:r>
              <a:t>1.  Type of NoSQL database</a:t>
            </a:r>
          </a:p>
        </p:txBody>
      </p:sp>
      <p:sp>
        <p:nvSpPr>
          <p:cNvPr id="154" name="b. Key-value stores:"/>
          <p:cNvSpPr txBox="1"/>
          <p:nvPr/>
        </p:nvSpPr>
        <p:spPr>
          <a:xfrm>
            <a:off x="350981" y="1580069"/>
            <a:ext cx="8442038" cy="459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defTabSz="457200">
              <a:lnSpc>
                <a:spcPts val="4200"/>
              </a:lnSpc>
              <a:defRPr sz="2400">
                <a:latin typeface="Times Roman"/>
                <a:ea typeface="Times Roman"/>
                <a:cs typeface="Times Roman"/>
                <a:sym typeface="Times Roman"/>
              </a:defRPr>
            </a:pPr>
            <a:r>
              <a:t>b. </a:t>
            </a:r>
            <a:r>
              <a:rPr b="1"/>
              <a:t>Key-value stores</a:t>
            </a:r>
            <a:r>
              <a:t>:</a:t>
            </a:r>
          </a:p>
        </p:txBody>
      </p:sp>
      <p:pic>
        <p:nvPicPr>
          <p:cNvPr id="155" name="Image" descr="Image"/>
          <p:cNvPicPr>
            <a:picLocks noChangeAspect="1"/>
          </p:cNvPicPr>
          <p:nvPr/>
        </p:nvPicPr>
        <p:blipFill>
          <a:blip r:embed="rId3"/>
          <a:stretch>
            <a:fillRect/>
          </a:stretch>
        </p:blipFill>
        <p:spPr>
          <a:xfrm>
            <a:off x="1829949" y="2192209"/>
            <a:ext cx="4755001" cy="3164700"/>
          </a:xfrm>
          <a:prstGeom prst="rect">
            <a:avLst/>
          </a:prstGeom>
          <a:ln w="12700">
            <a:miter lim="400000"/>
          </a:ln>
        </p:spPr>
      </p:pic>
      <p:sp>
        <p:nvSpPr>
          <p:cNvPr id="156" name="https://www.google.com/search?q=key+value+store&amp;rlz=1C5CHFA_enAU783AU812&amp;source=lnms&amp;tbm=isch&amp;sa=X&amp;ved=0ahUKEwjEyrSg07viAhUkjOYKHYknCwgQ_AUIDigB&amp;biw=1440&amp;bih=716#imgrc=21g0eFT_9EdOmM:"/>
          <p:cNvSpPr txBox="1"/>
          <p:nvPr/>
        </p:nvSpPr>
        <p:spPr>
          <a:xfrm>
            <a:off x="37784" y="5656534"/>
            <a:ext cx="9068431" cy="624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457200">
              <a:lnSpc>
                <a:spcPts val="2800"/>
              </a:lnSpc>
              <a:defRPr sz="1200" u="sng">
                <a:solidFill>
                  <a:srgbClr val="009999"/>
                </a:solidFill>
                <a:uFill>
                  <a:solidFill>
                    <a:srgbClr val="009999"/>
                  </a:solidFill>
                </a:uFill>
                <a:latin typeface="Times Roman"/>
                <a:ea typeface="Times Roman"/>
                <a:cs typeface="Times Roman"/>
                <a:sym typeface="Times Roman"/>
                <a:hlinkClick r:id="rId4"/>
              </a:defRPr>
            </a:lvl1pPr>
          </a:lstStyle>
          <a:p>
            <a:pPr>
              <a:defRPr>
                <a:solidFill>
                  <a:srgbClr val="0000EE"/>
                </a:solidFill>
                <a:uFillTx/>
              </a:defRPr>
            </a:pPr>
            <a:r>
              <a:rPr>
                <a:solidFill>
                  <a:srgbClr val="009999"/>
                </a:solidFill>
                <a:uFill>
                  <a:solidFill>
                    <a:srgbClr val="009999"/>
                  </a:solidFill>
                </a:uFill>
                <a:hlinkClick r:id="rId4"/>
              </a:rPr>
              <a:t>https://www.google.com/search?q=key+value+store&amp;rlz=1C5CHFA_enAU783AU812&amp;source=lnms&amp;tbm=isch&amp;sa=X&amp;ved=0ahUKEwjEyrSg07viAhUkjOYKHYknCwgQ_AUIDigB&amp;biw=1440&amp;bih=716#imgrc=21g0eFT_9EdOmM:</a:t>
            </a:r>
          </a:p>
        </p:txBody>
      </p:sp>
    </p:spTree>
  </p:cSld>
  <p:clrMapOvr>
    <a:masterClrMapping/>
  </p:clrMapOvr>
  <p:transition spd="med"/>
</p:sld>
</file>

<file path=ppt/theme/theme1.xml><?xml version="1.0" encoding="utf-8"?>
<a:theme xmlns:a="http://schemas.openxmlformats.org/drawingml/2006/main" name="Template">
  <a:themeElements>
    <a:clrScheme name="Template">
      <a:dk1>
        <a:srgbClr val="000000"/>
      </a:dk1>
      <a:lt1>
        <a:srgbClr val="FFFFFF"/>
      </a:lt1>
      <a:dk2>
        <a:srgbClr val="A7A7A7"/>
      </a:dk2>
      <a:lt2>
        <a:srgbClr val="535353"/>
      </a:lt2>
      <a:accent1>
        <a:srgbClr val="BBE0E3"/>
      </a:accent1>
      <a:accent2>
        <a:srgbClr val="333399"/>
      </a:accent2>
      <a:accent3>
        <a:srgbClr val="8F8F8F"/>
      </a:accent3>
      <a:accent4>
        <a:srgbClr val="707070"/>
      </a:accent4>
      <a:accent5>
        <a:srgbClr val="DAEDEF"/>
      </a:accent5>
      <a:accent6>
        <a:srgbClr val="2D2D8A"/>
      </a:accent6>
      <a:hlink>
        <a:srgbClr val="0000FF"/>
      </a:hlink>
      <a:folHlink>
        <a:srgbClr val="FF00FF"/>
      </a:folHlink>
    </a:clrScheme>
    <a:fontScheme name="Template">
      <a:majorFont>
        <a:latin typeface="Helvetica"/>
        <a:ea typeface="Helvetica"/>
        <a:cs typeface="Helvetica"/>
      </a:majorFont>
      <a:minorFont>
        <a:latin typeface="Arial"/>
        <a:ea typeface="Arial"/>
        <a:cs typeface="Arial"/>
      </a:minorFont>
    </a:fontScheme>
    <a:fmtScheme name="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Template">
  <a:themeElements>
    <a:clrScheme name="Template">
      <a:dk1>
        <a:srgbClr val="000000"/>
      </a:dk1>
      <a:lt1>
        <a:srgbClr val="FFFFFF"/>
      </a:lt1>
      <a:dk2>
        <a:srgbClr val="A7A7A7"/>
      </a:dk2>
      <a:lt2>
        <a:srgbClr val="535353"/>
      </a:lt2>
      <a:accent1>
        <a:srgbClr val="BBE0E3"/>
      </a:accent1>
      <a:accent2>
        <a:srgbClr val="333399"/>
      </a:accent2>
      <a:accent3>
        <a:srgbClr val="8F8F8F"/>
      </a:accent3>
      <a:accent4>
        <a:srgbClr val="707070"/>
      </a:accent4>
      <a:accent5>
        <a:srgbClr val="DAEDEF"/>
      </a:accent5>
      <a:accent6>
        <a:srgbClr val="2D2D8A"/>
      </a:accent6>
      <a:hlink>
        <a:srgbClr val="0000FF"/>
      </a:hlink>
      <a:folHlink>
        <a:srgbClr val="FF00FF"/>
      </a:folHlink>
    </a:clrScheme>
    <a:fontScheme name="Template">
      <a:majorFont>
        <a:latin typeface="Helvetica"/>
        <a:ea typeface="Helvetica"/>
        <a:cs typeface="Helvetica"/>
      </a:majorFont>
      <a:minorFont>
        <a:latin typeface="Arial"/>
        <a:ea typeface="Arial"/>
        <a:cs typeface="Arial"/>
      </a:minorFont>
    </a:fontScheme>
    <a:fmtScheme name="Templa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152</TotalTime>
  <Words>8810</Words>
  <Application>Microsoft Macintosh PowerPoint</Application>
  <PresentationFormat>On-screen Show (4:3)</PresentationFormat>
  <Paragraphs>661</Paragraphs>
  <Slides>44</Slides>
  <Notes>43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Times New Roman</vt:lpstr>
      <vt:lpstr>Times Roman</vt:lpstr>
      <vt:lpstr>Template</vt:lpstr>
      <vt:lpstr>INFO20003 Database Systems</vt:lpstr>
      <vt:lpstr>Agenda</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Understand the concepts of NoSQL databases</vt:lpstr>
      <vt:lpstr>Choosing appropriate NoSQL database types for scenarios</vt:lpstr>
      <vt:lpstr>Choosing appropriate NoSQL database types for scenarios</vt:lpstr>
      <vt:lpstr>Choosing appropriate NoSQL database types for scenarios</vt:lpstr>
      <vt:lpstr>Choosing appropriate NoSQL database types for scenarios</vt:lpstr>
      <vt:lpstr>Choosing appropriate NoSQL database types for scenarios</vt:lpstr>
      <vt:lpstr>Choosing appropriate NoSQL database types for scenarios</vt:lpstr>
      <vt:lpstr>Choosing appropriate NoSQL database types for scenarios</vt:lpstr>
      <vt:lpstr>Choosing appropriate NoSQL database types for scenarios</vt:lpstr>
      <vt:lpstr>Choosing appropriate NoSQL database types for scenarios</vt:lpstr>
      <vt:lpstr>Choosing appropriate NoSQL database types for scenarios</vt:lpstr>
      <vt:lpstr>Choosing appropriate NoSQL database types for scenarios</vt:lpstr>
      <vt:lpstr>Choosing appropriate NoSQL database types for scenarios</vt:lpstr>
      <vt:lpstr>CAP theorem with respect to NoSQL databases</vt:lpstr>
      <vt:lpstr>CAP theorem with respect to NoSQL databases</vt:lpstr>
      <vt:lpstr>CAP theorem with respect to NoSQL databases</vt:lpstr>
      <vt:lpstr>CAP theorem with respect to NoSQL databases</vt:lpstr>
      <vt:lpstr>CAP theorem with respect to NoSQL databases</vt:lpstr>
      <vt:lpstr>CAP theorem with respect to NoSQL databases</vt:lpstr>
      <vt:lpstr>CAP theorem with respect to NoSQL databases</vt:lpstr>
      <vt:lpstr>CAP theorem with respect to NoSQL databases</vt:lpstr>
      <vt:lpstr>Final Exam</vt:lpstr>
      <vt:lpstr>Final Exam</vt:lpstr>
      <vt:lpstr>Final Exam</vt:lpstr>
      <vt:lpstr>Final Exam</vt:lpstr>
      <vt:lpstr>Final Exam</vt:lpstr>
      <vt:lpstr>Final Exam</vt:lpstr>
      <vt:lpstr>Final Exam</vt:lpstr>
      <vt:lpstr>Final Exam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INFO20003 Database Systems</dc:title>
  <cp:lastModifiedBy>Kuoyuan Li</cp:lastModifiedBy>
  <cp:revision>5</cp:revision>
  <dcterms:modified xsi:type="dcterms:W3CDTF">2021-10-18T23:49:26Z</dcterms:modified>
</cp:coreProperties>
</file>